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1" r:id="rId4"/>
  </p:sldMasterIdLst>
  <p:notesMasterIdLst>
    <p:notesMasterId r:id="rId20"/>
  </p:notesMasterIdLst>
  <p:sldIdLst>
    <p:sldId id="256" r:id="rId5"/>
    <p:sldId id="262" r:id="rId6"/>
    <p:sldId id="258" r:id="rId7"/>
    <p:sldId id="260" r:id="rId8"/>
    <p:sldId id="263" r:id="rId9"/>
    <p:sldId id="270" r:id="rId10"/>
    <p:sldId id="272" r:id="rId11"/>
    <p:sldId id="269" r:id="rId12"/>
    <p:sldId id="264" r:id="rId13"/>
    <p:sldId id="273" r:id="rId14"/>
    <p:sldId id="267" r:id="rId15"/>
    <p:sldId id="268" r:id="rId16"/>
    <p:sldId id="265" r:id="rId17"/>
    <p:sldId id="266"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DDEC37-BD97-4DD5-BA99-429647A449C7}" v="8" dt="2021-10-24T18:00:29.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61340" autoAdjust="0"/>
  </p:normalViewPr>
  <p:slideViewPr>
    <p:cSldViewPr snapToGrid="0">
      <p:cViewPr varScale="1">
        <p:scale>
          <a:sx n="104" d="100"/>
          <a:sy n="104" d="100"/>
        </p:scale>
        <p:origin x="138" y="32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27D92-DB6E-427D-9029-E7D4E656FA5B}"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B81D825E-C191-4689-A4C7-FA4DE93DA42F}">
      <dgm:prSet/>
      <dgm:spPr/>
      <dgm:t>
        <a:bodyPr/>
        <a:lstStyle/>
        <a:p>
          <a:pPr rtl="0"/>
          <a:r>
            <a:rPr lang="es-ES" dirty="0">
              <a:latin typeface="Century Gothic" panose="020B0502020202020204"/>
            </a:rPr>
            <a:t>Este proyecto trata del diseño e implementación por parte del alumno desde 0, tanto de un pequeño robot en forma de coche, como de una red neuronal de aprendizaje supervisado, la cual será la encargada de conducir el coche.</a:t>
          </a:r>
        </a:p>
      </dgm:t>
    </dgm:pt>
    <dgm:pt modelId="{24319EE8-007A-47CF-BA82-B14C73C1F1F1}" type="parTrans" cxnId="{B3B87FCC-2FA0-4563-8817-80693AC6C969}">
      <dgm:prSet/>
      <dgm:spPr/>
      <dgm:t>
        <a:bodyPr/>
        <a:lstStyle/>
        <a:p>
          <a:endParaRPr lang="en-US"/>
        </a:p>
      </dgm:t>
    </dgm:pt>
    <dgm:pt modelId="{6E130007-4B7C-4ECC-AAAD-D05CEA46C033}" type="sibTrans" cxnId="{B3B87FCC-2FA0-4563-8817-80693AC6C969}">
      <dgm:prSet/>
      <dgm:spPr/>
      <dgm:t>
        <a:bodyPr/>
        <a:lstStyle/>
        <a:p>
          <a:endParaRPr lang="en-US"/>
        </a:p>
      </dgm:t>
    </dgm:pt>
    <dgm:pt modelId="{16BF6114-B68C-413D-B6A2-3DE1CBA7F2DA}">
      <dgm:prSet phldr="0"/>
      <dgm:spPr/>
      <dgm:t>
        <a:bodyPr/>
        <a:lstStyle/>
        <a:p>
          <a:pPr rtl="0"/>
          <a:r>
            <a:rPr lang="es-ES" dirty="0">
              <a:latin typeface="Century Gothic" panose="020B0502020202020204"/>
            </a:rPr>
            <a:t>Entrenamiento de una Red neuronal, para que aprenda a realizar la tarea de conducir el robot.</a:t>
          </a:r>
          <a:endParaRPr lang="es-ES" dirty="0"/>
        </a:p>
      </dgm:t>
    </dgm:pt>
    <dgm:pt modelId="{6D77F15A-5709-4E83-AA7D-843226520198}" type="parTrans" cxnId="{0F2A19CE-3262-450F-8D70-9A374B0C6A08}">
      <dgm:prSet/>
      <dgm:spPr/>
    </dgm:pt>
    <dgm:pt modelId="{703B5857-9312-46D1-A8F4-9745FED0D96C}" type="sibTrans" cxnId="{0F2A19CE-3262-450F-8D70-9A374B0C6A08}">
      <dgm:prSet/>
      <dgm:spPr/>
    </dgm:pt>
    <dgm:pt modelId="{01CE1750-19C1-4F6B-A913-58083AB0D25A}">
      <dgm:prSet phldr="0"/>
      <dgm:spPr/>
      <dgm:t>
        <a:bodyPr/>
        <a:lstStyle/>
        <a:p>
          <a:pPr rtl="0"/>
          <a:r>
            <a:rPr lang="es-ES" dirty="0">
              <a:latin typeface="Century Gothic" panose="020B0502020202020204"/>
            </a:rPr>
            <a:t>Diseño e implementación de un robot en forma de coche</a:t>
          </a:r>
          <a:endParaRPr lang="en-US" dirty="0"/>
        </a:p>
      </dgm:t>
    </dgm:pt>
    <dgm:pt modelId="{0373DE95-18B4-43FD-94BF-CF077388905A}" type="parTrans" cxnId="{8118A3BE-226B-4AFA-BA06-0821A61C6768}">
      <dgm:prSet/>
      <dgm:spPr/>
    </dgm:pt>
    <dgm:pt modelId="{E4AE0FC8-7998-4945-81A6-BEE4487DAF1C}" type="sibTrans" cxnId="{8118A3BE-226B-4AFA-BA06-0821A61C6768}">
      <dgm:prSet/>
      <dgm:spPr/>
    </dgm:pt>
    <dgm:pt modelId="{1563BE30-3DF9-431A-97FC-A2379E01B945}">
      <dgm:prSet phldr="0"/>
      <dgm:spPr/>
      <dgm:t>
        <a:bodyPr/>
        <a:lstStyle/>
        <a:p>
          <a:pPr rtl="0"/>
          <a:r>
            <a:rPr lang="es-ES" dirty="0">
              <a:latin typeface="Century Gothic" panose="020B0502020202020204"/>
            </a:rPr>
            <a:t>Diseño e implementación de una red neuronal en Python sin níngun uso de líbrerias como pueden ser Tensorflow, Pytorch, Keras, etc.</a:t>
          </a:r>
          <a:endParaRPr lang="en-US" dirty="0"/>
        </a:p>
      </dgm:t>
    </dgm:pt>
    <dgm:pt modelId="{CA62C7C2-7F90-4AFC-A2E9-6E1453863311}" type="parTrans" cxnId="{A309C516-A3E3-4F7D-8617-7245F44FCAE7}">
      <dgm:prSet/>
      <dgm:spPr/>
    </dgm:pt>
    <dgm:pt modelId="{3262CA6E-1133-440F-AAA5-664B21E22819}" type="sibTrans" cxnId="{A309C516-A3E3-4F7D-8617-7245F44FCAE7}">
      <dgm:prSet/>
      <dgm:spPr/>
    </dgm:pt>
    <dgm:pt modelId="{E49351ED-E2DD-49BF-910D-2F2B29D41671}">
      <dgm:prSet phldr="0"/>
      <dgm:spPr/>
      <dgm:t>
        <a:bodyPr/>
        <a:lstStyle/>
        <a:p>
          <a:pPr rtl="0"/>
          <a:r>
            <a:rPr lang="es-ES" dirty="0">
              <a:latin typeface="Century Gothic" panose="020B0502020202020204"/>
            </a:rPr>
            <a:t>Uso de la técnica de inferencia para poder solventar las limitaciones de harware por parte de Arduino y que este pueda ejecutar la red neuronal.</a:t>
          </a:r>
        </a:p>
      </dgm:t>
    </dgm:pt>
    <dgm:pt modelId="{81269AE4-696F-41B6-8119-265E2835313C}" type="parTrans" cxnId="{EB04C9EF-4BA9-4167-A556-42345DBF4BAF}">
      <dgm:prSet/>
      <dgm:spPr/>
    </dgm:pt>
    <dgm:pt modelId="{105C2AF3-D080-4A67-860B-88FB7B4C33FC}" type="sibTrans" cxnId="{EB04C9EF-4BA9-4167-A556-42345DBF4BAF}">
      <dgm:prSet/>
      <dgm:spPr/>
    </dgm:pt>
    <dgm:pt modelId="{D54D6DC8-6D34-4E31-A215-B3AA3443CFA7}" type="pres">
      <dgm:prSet presAssocID="{38927D92-DB6E-427D-9029-E7D4E656FA5B}" presName="linear" presStyleCnt="0">
        <dgm:presLayoutVars>
          <dgm:animLvl val="lvl"/>
          <dgm:resizeHandles val="exact"/>
        </dgm:presLayoutVars>
      </dgm:prSet>
      <dgm:spPr/>
    </dgm:pt>
    <dgm:pt modelId="{3E9D6192-4ADA-4718-A459-AB7C7E48189F}" type="pres">
      <dgm:prSet presAssocID="{B81D825E-C191-4689-A4C7-FA4DE93DA42F}" presName="parentText" presStyleLbl="node1" presStyleIdx="0" presStyleCnt="5">
        <dgm:presLayoutVars>
          <dgm:chMax val="0"/>
          <dgm:bulletEnabled val="1"/>
        </dgm:presLayoutVars>
      </dgm:prSet>
      <dgm:spPr/>
    </dgm:pt>
    <dgm:pt modelId="{8B89F7DA-B946-4191-915F-57B91C35BE07}" type="pres">
      <dgm:prSet presAssocID="{6E130007-4B7C-4ECC-AAAD-D05CEA46C033}" presName="spacer" presStyleCnt="0"/>
      <dgm:spPr/>
    </dgm:pt>
    <dgm:pt modelId="{12E26511-A280-4D8E-AD26-3875BBE7FC66}" type="pres">
      <dgm:prSet presAssocID="{01CE1750-19C1-4F6B-A913-58083AB0D25A}" presName="parentText" presStyleLbl="node1" presStyleIdx="1" presStyleCnt="5">
        <dgm:presLayoutVars>
          <dgm:chMax val="0"/>
          <dgm:bulletEnabled val="1"/>
        </dgm:presLayoutVars>
      </dgm:prSet>
      <dgm:spPr/>
    </dgm:pt>
    <dgm:pt modelId="{6F54B72C-5884-4DC2-ACA9-B8D27838BF4E}" type="pres">
      <dgm:prSet presAssocID="{E4AE0FC8-7998-4945-81A6-BEE4487DAF1C}" presName="spacer" presStyleCnt="0"/>
      <dgm:spPr/>
    </dgm:pt>
    <dgm:pt modelId="{8B95B5A1-F973-4DD4-9A26-8896277F651A}" type="pres">
      <dgm:prSet presAssocID="{1563BE30-3DF9-431A-97FC-A2379E01B945}" presName="parentText" presStyleLbl="node1" presStyleIdx="2" presStyleCnt="5">
        <dgm:presLayoutVars>
          <dgm:chMax val="0"/>
          <dgm:bulletEnabled val="1"/>
        </dgm:presLayoutVars>
      </dgm:prSet>
      <dgm:spPr/>
    </dgm:pt>
    <dgm:pt modelId="{7DA22E3F-395C-4D59-8B1E-24AC337AAFE3}" type="pres">
      <dgm:prSet presAssocID="{3262CA6E-1133-440F-AAA5-664B21E22819}" presName="spacer" presStyleCnt="0"/>
      <dgm:spPr/>
    </dgm:pt>
    <dgm:pt modelId="{262EE6F2-AC42-482B-B8FF-98390B6A506E}" type="pres">
      <dgm:prSet presAssocID="{16BF6114-B68C-413D-B6A2-3DE1CBA7F2DA}" presName="parentText" presStyleLbl="node1" presStyleIdx="3" presStyleCnt="5">
        <dgm:presLayoutVars>
          <dgm:chMax val="0"/>
          <dgm:bulletEnabled val="1"/>
        </dgm:presLayoutVars>
      </dgm:prSet>
      <dgm:spPr/>
    </dgm:pt>
    <dgm:pt modelId="{63DF8887-0A4C-490B-B33E-18612A1D2897}" type="pres">
      <dgm:prSet presAssocID="{703B5857-9312-46D1-A8F4-9745FED0D96C}" presName="spacer" presStyleCnt="0"/>
      <dgm:spPr/>
    </dgm:pt>
    <dgm:pt modelId="{776BC4F0-BB1A-4120-B9B2-3F26F9C9C7E8}" type="pres">
      <dgm:prSet presAssocID="{E49351ED-E2DD-49BF-910D-2F2B29D41671}" presName="parentText" presStyleLbl="node1" presStyleIdx="4" presStyleCnt="5">
        <dgm:presLayoutVars>
          <dgm:chMax val="0"/>
          <dgm:bulletEnabled val="1"/>
        </dgm:presLayoutVars>
      </dgm:prSet>
      <dgm:spPr/>
    </dgm:pt>
  </dgm:ptLst>
  <dgm:cxnLst>
    <dgm:cxn modelId="{71FD7800-C698-488B-B7AE-F282580B9CA5}" type="presOf" srcId="{B81D825E-C191-4689-A4C7-FA4DE93DA42F}" destId="{3E9D6192-4ADA-4718-A459-AB7C7E48189F}" srcOrd="0" destOrd="0" presId="urn:microsoft.com/office/officeart/2005/8/layout/vList2"/>
    <dgm:cxn modelId="{A309C516-A3E3-4F7D-8617-7245F44FCAE7}" srcId="{38927D92-DB6E-427D-9029-E7D4E656FA5B}" destId="{1563BE30-3DF9-431A-97FC-A2379E01B945}" srcOrd="2" destOrd="0" parTransId="{CA62C7C2-7F90-4AFC-A2E9-6E1453863311}" sibTransId="{3262CA6E-1133-440F-AAA5-664B21E22819}"/>
    <dgm:cxn modelId="{66B9D426-E563-4BF0-BA93-A6D25CABF816}" type="presOf" srcId="{E49351ED-E2DD-49BF-910D-2F2B29D41671}" destId="{776BC4F0-BB1A-4120-B9B2-3F26F9C9C7E8}" srcOrd="0" destOrd="0" presId="urn:microsoft.com/office/officeart/2005/8/layout/vList2"/>
    <dgm:cxn modelId="{E0A79340-9F32-4547-8996-252FE7C092CC}" type="presOf" srcId="{38927D92-DB6E-427D-9029-E7D4E656FA5B}" destId="{D54D6DC8-6D34-4E31-A215-B3AA3443CFA7}" srcOrd="0" destOrd="0" presId="urn:microsoft.com/office/officeart/2005/8/layout/vList2"/>
    <dgm:cxn modelId="{6E4ADB61-B660-4878-9C8C-18AEC02F1D64}" type="presOf" srcId="{01CE1750-19C1-4F6B-A913-58083AB0D25A}" destId="{12E26511-A280-4D8E-AD26-3875BBE7FC66}" srcOrd="0" destOrd="0" presId="urn:microsoft.com/office/officeart/2005/8/layout/vList2"/>
    <dgm:cxn modelId="{C7E5218D-BD1A-4F72-ACF0-A4551483A4C7}" type="presOf" srcId="{16BF6114-B68C-413D-B6A2-3DE1CBA7F2DA}" destId="{262EE6F2-AC42-482B-B8FF-98390B6A506E}" srcOrd="0" destOrd="0" presId="urn:microsoft.com/office/officeart/2005/8/layout/vList2"/>
    <dgm:cxn modelId="{8118A3BE-226B-4AFA-BA06-0821A61C6768}" srcId="{38927D92-DB6E-427D-9029-E7D4E656FA5B}" destId="{01CE1750-19C1-4F6B-A913-58083AB0D25A}" srcOrd="1" destOrd="0" parTransId="{0373DE95-18B4-43FD-94BF-CF077388905A}" sibTransId="{E4AE0FC8-7998-4945-81A6-BEE4487DAF1C}"/>
    <dgm:cxn modelId="{B3B87FCC-2FA0-4563-8817-80693AC6C969}" srcId="{38927D92-DB6E-427D-9029-E7D4E656FA5B}" destId="{B81D825E-C191-4689-A4C7-FA4DE93DA42F}" srcOrd="0" destOrd="0" parTransId="{24319EE8-007A-47CF-BA82-B14C73C1F1F1}" sibTransId="{6E130007-4B7C-4ECC-AAAD-D05CEA46C033}"/>
    <dgm:cxn modelId="{0F2A19CE-3262-450F-8D70-9A374B0C6A08}" srcId="{38927D92-DB6E-427D-9029-E7D4E656FA5B}" destId="{16BF6114-B68C-413D-B6A2-3DE1CBA7F2DA}" srcOrd="3" destOrd="0" parTransId="{6D77F15A-5709-4E83-AA7D-843226520198}" sibTransId="{703B5857-9312-46D1-A8F4-9745FED0D96C}"/>
    <dgm:cxn modelId="{EB04C9EF-4BA9-4167-A556-42345DBF4BAF}" srcId="{38927D92-DB6E-427D-9029-E7D4E656FA5B}" destId="{E49351ED-E2DD-49BF-910D-2F2B29D41671}" srcOrd="4" destOrd="0" parTransId="{81269AE4-696F-41B6-8119-265E2835313C}" sibTransId="{105C2AF3-D080-4A67-860B-88FB7B4C33FC}"/>
    <dgm:cxn modelId="{A13038F1-7D97-4912-B86F-582428D869D9}" type="presOf" srcId="{1563BE30-3DF9-431A-97FC-A2379E01B945}" destId="{8B95B5A1-F973-4DD4-9A26-8896277F651A}" srcOrd="0" destOrd="0" presId="urn:microsoft.com/office/officeart/2005/8/layout/vList2"/>
    <dgm:cxn modelId="{5FB21253-A89D-442B-8571-A3ECA018FA12}" type="presParOf" srcId="{D54D6DC8-6D34-4E31-A215-B3AA3443CFA7}" destId="{3E9D6192-4ADA-4718-A459-AB7C7E48189F}" srcOrd="0" destOrd="0" presId="urn:microsoft.com/office/officeart/2005/8/layout/vList2"/>
    <dgm:cxn modelId="{BDD54ACF-299C-4C9C-83A7-C6CF96F27408}" type="presParOf" srcId="{D54D6DC8-6D34-4E31-A215-B3AA3443CFA7}" destId="{8B89F7DA-B946-4191-915F-57B91C35BE07}" srcOrd="1" destOrd="0" presId="urn:microsoft.com/office/officeart/2005/8/layout/vList2"/>
    <dgm:cxn modelId="{D1123DD6-7E92-4C06-8DBD-18A9F26240DA}" type="presParOf" srcId="{D54D6DC8-6D34-4E31-A215-B3AA3443CFA7}" destId="{12E26511-A280-4D8E-AD26-3875BBE7FC66}" srcOrd="2" destOrd="0" presId="urn:microsoft.com/office/officeart/2005/8/layout/vList2"/>
    <dgm:cxn modelId="{1267917D-CC51-432B-8A91-A37C75D0212B}" type="presParOf" srcId="{D54D6DC8-6D34-4E31-A215-B3AA3443CFA7}" destId="{6F54B72C-5884-4DC2-ACA9-B8D27838BF4E}" srcOrd="3" destOrd="0" presId="urn:microsoft.com/office/officeart/2005/8/layout/vList2"/>
    <dgm:cxn modelId="{7384F092-148E-4D5A-A966-4181EC03FC0E}" type="presParOf" srcId="{D54D6DC8-6D34-4E31-A215-B3AA3443CFA7}" destId="{8B95B5A1-F973-4DD4-9A26-8896277F651A}" srcOrd="4" destOrd="0" presId="urn:microsoft.com/office/officeart/2005/8/layout/vList2"/>
    <dgm:cxn modelId="{1FD1F4D1-E954-4984-A2DB-F235CF228DFC}" type="presParOf" srcId="{D54D6DC8-6D34-4E31-A215-B3AA3443CFA7}" destId="{7DA22E3F-395C-4D59-8B1E-24AC337AAFE3}" srcOrd="5" destOrd="0" presId="urn:microsoft.com/office/officeart/2005/8/layout/vList2"/>
    <dgm:cxn modelId="{6EE25805-C5DF-4617-90D9-B1770F82767A}" type="presParOf" srcId="{D54D6DC8-6D34-4E31-A215-B3AA3443CFA7}" destId="{262EE6F2-AC42-482B-B8FF-98390B6A506E}" srcOrd="6" destOrd="0" presId="urn:microsoft.com/office/officeart/2005/8/layout/vList2"/>
    <dgm:cxn modelId="{7D0A11F5-F775-4DE3-B1D9-5B081884B55B}" type="presParOf" srcId="{D54D6DC8-6D34-4E31-A215-B3AA3443CFA7}" destId="{63DF8887-0A4C-490B-B33E-18612A1D2897}" srcOrd="7" destOrd="0" presId="urn:microsoft.com/office/officeart/2005/8/layout/vList2"/>
    <dgm:cxn modelId="{DDCE93FB-651A-4C81-920A-342C26734D52}" type="presParOf" srcId="{D54D6DC8-6D34-4E31-A215-B3AA3443CFA7}" destId="{776BC4F0-BB1A-4120-B9B2-3F26F9C9C7E8}"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E332F-D143-413E-99B5-CD4D021A2EF6}"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A14D62D-C502-4ED0-921B-7AD4389D8413}">
      <dgm:prSet phldr="0"/>
      <dgm:spPr/>
      <dgm:t>
        <a:bodyPr/>
        <a:lstStyle/>
        <a:p>
          <a:r>
            <a:rPr lang="es-ES" dirty="0"/>
            <a:t>Por este motivo consta solo del algoritmo de </a:t>
          </a:r>
          <a:r>
            <a:rPr lang="es-ES" dirty="0" err="1"/>
            <a:t>FordwardPropagation</a:t>
          </a:r>
          <a:r>
            <a:rPr lang="es-ES" dirty="0"/>
            <a:t>.</a:t>
          </a:r>
        </a:p>
      </dgm:t>
    </dgm:pt>
    <dgm:pt modelId="{7AE14E07-26E7-49F7-9495-D3FD45E6D921}" type="parTrans" cxnId="{CE480879-7A8F-4A68-B106-6FDDB7D2B716}">
      <dgm:prSet/>
      <dgm:spPr/>
      <dgm:t>
        <a:bodyPr/>
        <a:lstStyle/>
        <a:p>
          <a:endParaRPr lang="es-ES"/>
        </a:p>
      </dgm:t>
    </dgm:pt>
    <dgm:pt modelId="{5F92A4E6-51D0-442F-8500-1109B8E4B34E}" type="sibTrans" cxnId="{CE480879-7A8F-4A68-B106-6FDDB7D2B716}">
      <dgm:prSet/>
      <dgm:spPr/>
      <dgm:t>
        <a:bodyPr/>
        <a:lstStyle/>
        <a:p>
          <a:endParaRPr lang="es-ES"/>
        </a:p>
      </dgm:t>
    </dgm:pt>
    <dgm:pt modelId="{F14971CD-6BE7-4C6A-98F2-2D2BF38BFD49}">
      <dgm:prSet phldr="0"/>
      <dgm:spPr/>
      <dgm:t>
        <a:bodyPr/>
        <a:lstStyle/>
        <a:p>
          <a:r>
            <a:rPr lang="es-ES" dirty="0"/>
            <a:t>Para que las predicciones sean correctas se trasladan aquí los pesos </a:t>
          </a:r>
          <a:r>
            <a:rPr lang="es-ES" dirty="0" err="1"/>
            <a:t>psinapticos</a:t>
          </a:r>
          <a:r>
            <a:rPr lang="es-ES" dirty="0"/>
            <a:t> de las neuronas, de la red neuronal ya entrenada para realizar dicha tarea.</a:t>
          </a:r>
        </a:p>
      </dgm:t>
    </dgm:pt>
    <dgm:pt modelId="{C6C3E90D-3EC0-4D5F-BC8F-34AC43F6547E}" type="parTrans" cxnId="{8BB3E79F-3C30-4B54-9098-F7AD611B2B3B}">
      <dgm:prSet/>
      <dgm:spPr/>
      <dgm:t>
        <a:bodyPr/>
        <a:lstStyle/>
        <a:p>
          <a:endParaRPr lang="es-ES"/>
        </a:p>
      </dgm:t>
    </dgm:pt>
    <dgm:pt modelId="{6948EB20-9D90-4714-92C9-C7390868FC79}" type="sibTrans" cxnId="{8BB3E79F-3C30-4B54-9098-F7AD611B2B3B}">
      <dgm:prSet/>
      <dgm:spPr/>
      <dgm:t>
        <a:bodyPr/>
        <a:lstStyle/>
        <a:p>
          <a:endParaRPr lang="es-ES"/>
        </a:p>
      </dgm:t>
    </dgm:pt>
    <dgm:pt modelId="{8FB27F66-40B7-4A12-84F8-5E382B822338}">
      <dgm:prSet phldr="0"/>
      <dgm:spPr/>
      <dgm:t>
        <a:bodyPr/>
        <a:lstStyle/>
        <a:p>
          <a:r>
            <a:rPr lang="es-ES" dirty="0"/>
            <a:t>La técnica de inferencia trata, de usar solo la parte predictiva de las redes neuronales, pero no su parte autocorrectiva.</a:t>
          </a:r>
        </a:p>
      </dgm:t>
    </dgm:pt>
    <dgm:pt modelId="{3064F896-3211-41C5-B8A9-B1CE659FE070}" type="parTrans" cxnId="{21BCABE4-4F0F-4457-A561-2658B4D424D9}">
      <dgm:prSet/>
      <dgm:spPr/>
      <dgm:t>
        <a:bodyPr/>
        <a:lstStyle/>
        <a:p>
          <a:endParaRPr lang="es-ES"/>
        </a:p>
      </dgm:t>
    </dgm:pt>
    <dgm:pt modelId="{2CC6DE23-7E9A-4033-8A2C-A3B27ED396B1}" type="sibTrans" cxnId="{21BCABE4-4F0F-4457-A561-2658B4D424D9}">
      <dgm:prSet/>
      <dgm:spPr/>
      <dgm:t>
        <a:bodyPr/>
        <a:lstStyle/>
        <a:p>
          <a:endParaRPr lang="es-ES"/>
        </a:p>
      </dgm:t>
    </dgm:pt>
    <dgm:pt modelId="{72D1516A-B205-429D-8ED0-73ECB0B08B08}">
      <dgm:prSet phldr="0"/>
      <dgm:spPr/>
      <dgm:t>
        <a:bodyPr/>
        <a:lstStyle/>
        <a:p>
          <a:r>
            <a:rPr lang="es-ES" dirty="0"/>
            <a:t>De esta forma trasladamos el aprendizaje realizado por nuestra red neuronal al coche.</a:t>
          </a:r>
        </a:p>
      </dgm:t>
    </dgm:pt>
    <dgm:pt modelId="{F97D3CF4-D663-492D-BCA7-1B639DC4E421}" type="parTrans" cxnId="{889DE355-D672-44DC-BBA7-6D465684AFC5}">
      <dgm:prSet/>
      <dgm:spPr/>
      <dgm:t>
        <a:bodyPr/>
        <a:lstStyle/>
        <a:p>
          <a:endParaRPr lang="es-ES"/>
        </a:p>
      </dgm:t>
    </dgm:pt>
    <dgm:pt modelId="{AC34FDA0-DF21-42C8-952C-0B41E4843046}" type="sibTrans" cxnId="{889DE355-D672-44DC-BBA7-6D465684AFC5}">
      <dgm:prSet/>
      <dgm:spPr/>
      <dgm:t>
        <a:bodyPr/>
        <a:lstStyle/>
        <a:p>
          <a:endParaRPr lang="es-ES"/>
        </a:p>
      </dgm:t>
    </dgm:pt>
    <dgm:pt modelId="{1D3E5440-AC28-4FC9-A052-3DF049EA8DF2}" type="pres">
      <dgm:prSet presAssocID="{407E332F-D143-413E-99B5-CD4D021A2EF6}" presName="diagram" presStyleCnt="0">
        <dgm:presLayoutVars>
          <dgm:dir/>
          <dgm:resizeHandles val="exact"/>
        </dgm:presLayoutVars>
      </dgm:prSet>
      <dgm:spPr/>
    </dgm:pt>
    <dgm:pt modelId="{7E1AA336-F8E0-4B59-B9FC-F7940C9A7233}" type="pres">
      <dgm:prSet presAssocID="{8FB27F66-40B7-4A12-84F8-5E382B822338}" presName="node" presStyleLbl="node1" presStyleIdx="0" presStyleCnt="4">
        <dgm:presLayoutVars>
          <dgm:bulletEnabled val="1"/>
        </dgm:presLayoutVars>
      </dgm:prSet>
      <dgm:spPr/>
    </dgm:pt>
    <dgm:pt modelId="{08FC7348-8033-42B0-AF14-29AEC420C526}" type="pres">
      <dgm:prSet presAssocID="{2CC6DE23-7E9A-4033-8A2C-A3B27ED396B1}" presName="sibTrans" presStyleCnt="0"/>
      <dgm:spPr/>
    </dgm:pt>
    <dgm:pt modelId="{E37840B7-3689-497F-AB2A-64C43325F85C}" type="pres">
      <dgm:prSet presAssocID="{AA14D62D-C502-4ED0-921B-7AD4389D8413}" presName="node" presStyleLbl="node1" presStyleIdx="1" presStyleCnt="4">
        <dgm:presLayoutVars>
          <dgm:bulletEnabled val="1"/>
        </dgm:presLayoutVars>
      </dgm:prSet>
      <dgm:spPr/>
    </dgm:pt>
    <dgm:pt modelId="{94AA810F-7EC8-417F-B759-DE9D49DB423E}" type="pres">
      <dgm:prSet presAssocID="{5F92A4E6-51D0-442F-8500-1109B8E4B34E}" presName="sibTrans" presStyleCnt="0"/>
      <dgm:spPr/>
    </dgm:pt>
    <dgm:pt modelId="{84E36FA2-A076-4785-B28D-9F8F605D03FD}" type="pres">
      <dgm:prSet presAssocID="{F14971CD-6BE7-4C6A-98F2-2D2BF38BFD49}" presName="node" presStyleLbl="node1" presStyleIdx="2" presStyleCnt="4">
        <dgm:presLayoutVars>
          <dgm:bulletEnabled val="1"/>
        </dgm:presLayoutVars>
      </dgm:prSet>
      <dgm:spPr/>
    </dgm:pt>
    <dgm:pt modelId="{FFB455FF-933F-4BB4-9EF9-2C6193D796F8}" type="pres">
      <dgm:prSet presAssocID="{6948EB20-9D90-4714-92C9-C7390868FC79}" presName="sibTrans" presStyleCnt="0"/>
      <dgm:spPr/>
    </dgm:pt>
    <dgm:pt modelId="{AED54EBD-4C9E-4230-A4C2-B14CAAD0779B}" type="pres">
      <dgm:prSet presAssocID="{72D1516A-B205-429D-8ED0-73ECB0B08B08}" presName="node" presStyleLbl="node1" presStyleIdx="3" presStyleCnt="4">
        <dgm:presLayoutVars>
          <dgm:bulletEnabled val="1"/>
        </dgm:presLayoutVars>
      </dgm:prSet>
      <dgm:spPr/>
    </dgm:pt>
  </dgm:ptLst>
  <dgm:cxnLst>
    <dgm:cxn modelId="{B4C0CC43-04E0-4B17-85CF-03AFCD14AB01}" type="presOf" srcId="{AA14D62D-C502-4ED0-921B-7AD4389D8413}" destId="{E37840B7-3689-497F-AB2A-64C43325F85C}" srcOrd="0" destOrd="0" presId="urn:microsoft.com/office/officeart/2005/8/layout/default"/>
    <dgm:cxn modelId="{889DE355-D672-44DC-BBA7-6D465684AFC5}" srcId="{407E332F-D143-413E-99B5-CD4D021A2EF6}" destId="{72D1516A-B205-429D-8ED0-73ECB0B08B08}" srcOrd="3" destOrd="0" parTransId="{F97D3CF4-D663-492D-BCA7-1B639DC4E421}" sibTransId="{AC34FDA0-DF21-42C8-952C-0B41E4843046}"/>
    <dgm:cxn modelId="{CE480879-7A8F-4A68-B106-6FDDB7D2B716}" srcId="{407E332F-D143-413E-99B5-CD4D021A2EF6}" destId="{AA14D62D-C502-4ED0-921B-7AD4389D8413}" srcOrd="1" destOrd="0" parTransId="{7AE14E07-26E7-49F7-9495-D3FD45E6D921}" sibTransId="{5F92A4E6-51D0-442F-8500-1109B8E4B34E}"/>
    <dgm:cxn modelId="{03516482-460B-4F9D-BA4A-FA3DE7AA54D1}" type="presOf" srcId="{8FB27F66-40B7-4A12-84F8-5E382B822338}" destId="{7E1AA336-F8E0-4B59-B9FC-F7940C9A7233}" srcOrd="0" destOrd="0" presId="urn:microsoft.com/office/officeart/2005/8/layout/default"/>
    <dgm:cxn modelId="{8BB3E79F-3C30-4B54-9098-F7AD611B2B3B}" srcId="{407E332F-D143-413E-99B5-CD4D021A2EF6}" destId="{F14971CD-6BE7-4C6A-98F2-2D2BF38BFD49}" srcOrd="2" destOrd="0" parTransId="{C6C3E90D-3EC0-4D5F-BC8F-34AC43F6547E}" sibTransId="{6948EB20-9D90-4714-92C9-C7390868FC79}"/>
    <dgm:cxn modelId="{1E2973AC-5EAA-41F3-8106-B7E2A9EAB372}" type="presOf" srcId="{F14971CD-6BE7-4C6A-98F2-2D2BF38BFD49}" destId="{84E36FA2-A076-4785-B28D-9F8F605D03FD}" srcOrd="0" destOrd="0" presId="urn:microsoft.com/office/officeart/2005/8/layout/default"/>
    <dgm:cxn modelId="{4C6892DB-F22C-425F-A1B4-0AC67C65E465}" type="presOf" srcId="{72D1516A-B205-429D-8ED0-73ECB0B08B08}" destId="{AED54EBD-4C9E-4230-A4C2-B14CAAD0779B}" srcOrd="0" destOrd="0" presId="urn:microsoft.com/office/officeart/2005/8/layout/default"/>
    <dgm:cxn modelId="{21BCABE4-4F0F-4457-A561-2658B4D424D9}" srcId="{407E332F-D143-413E-99B5-CD4D021A2EF6}" destId="{8FB27F66-40B7-4A12-84F8-5E382B822338}" srcOrd="0" destOrd="0" parTransId="{3064F896-3211-41C5-B8A9-B1CE659FE070}" sibTransId="{2CC6DE23-7E9A-4033-8A2C-A3B27ED396B1}"/>
    <dgm:cxn modelId="{41FAC7ED-0CFC-4346-80C2-94598FBC88B5}" type="presOf" srcId="{407E332F-D143-413E-99B5-CD4D021A2EF6}" destId="{1D3E5440-AC28-4FC9-A052-3DF049EA8DF2}" srcOrd="0" destOrd="0" presId="urn:microsoft.com/office/officeart/2005/8/layout/default"/>
    <dgm:cxn modelId="{4D157E71-5102-4B99-9F15-3ABB1DA5F766}" type="presParOf" srcId="{1D3E5440-AC28-4FC9-A052-3DF049EA8DF2}" destId="{7E1AA336-F8E0-4B59-B9FC-F7940C9A7233}" srcOrd="0" destOrd="0" presId="urn:microsoft.com/office/officeart/2005/8/layout/default"/>
    <dgm:cxn modelId="{63921BF4-6627-4970-9C7E-EF1FFC1DD217}" type="presParOf" srcId="{1D3E5440-AC28-4FC9-A052-3DF049EA8DF2}" destId="{08FC7348-8033-42B0-AF14-29AEC420C526}" srcOrd="1" destOrd="0" presId="urn:microsoft.com/office/officeart/2005/8/layout/default"/>
    <dgm:cxn modelId="{1CD8E717-F15D-49E3-8A84-0D9A6586BD6A}" type="presParOf" srcId="{1D3E5440-AC28-4FC9-A052-3DF049EA8DF2}" destId="{E37840B7-3689-497F-AB2A-64C43325F85C}" srcOrd="2" destOrd="0" presId="urn:microsoft.com/office/officeart/2005/8/layout/default"/>
    <dgm:cxn modelId="{A5105B9A-9503-45EC-A820-6F72B3118282}" type="presParOf" srcId="{1D3E5440-AC28-4FC9-A052-3DF049EA8DF2}" destId="{94AA810F-7EC8-417F-B759-DE9D49DB423E}" srcOrd="3" destOrd="0" presId="urn:microsoft.com/office/officeart/2005/8/layout/default"/>
    <dgm:cxn modelId="{488AF931-0625-4B8F-AA92-68C2720C8C48}" type="presParOf" srcId="{1D3E5440-AC28-4FC9-A052-3DF049EA8DF2}" destId="{84E36FA2-A076-4785-B28D-9F8F605D03FD}" srcOrd="4" destOrd="0" presId="urn:microsoft.com/office/officeart/2005/8/layout/default"/>
    <dgm:cxn modelId="{2E0AC2B6-18B4-4963-8BAE-610AFD7F9046}" type="presParOf" srcId="{1D3E5440-AC28-4FC9-A052-3DF049EA8DF2}" destId="{FFB455FF-933F-4BB4-9EF9-2C6193D796F8}" srcOrd="5" destOrd="0" presId="urn:microsoft.com/office/officeart/2005/8/layout/default"/>
    <dgm:cxn modelId="{246EA241-ED09-46CC-A3C2-6AE0937A026B}" type="presParOf" srcId="{1D3E5440-AC28-4FC9-A052-3DF049EA8DF2}" destId="{AED54EBD-4C9E-4230-A4C2-B14CAAD0779B}"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E332F-D143-413E-99B5-CD4D021A2EF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960F73-DD8E-4AAB-A449-3F38450EA24B}">
      <dgm:prSet/>
      <dgm:spPr/>
      <dgm:t>
        <a:bodyPr/>
        <a:lstStyle/>
        <a:p>
          <a:pPr rtl="0"/>
          <a:r>
            <a:rPr lang="es-ES" dirty="0">
              <a:latin typeface="Century Gothic" panose="020B0502020202020204"/>
            </a:rPr>
            <a:t>Se ha implementado y entrenado una red neuronal de aprendizaje supervisado en </a:t>
          </a:r>
          <a:r>
            <a:rPr lang="es-ES" dirty="0" err="1">
              <a:latin typeface="Century Gothic" panose="020B0502020202020204"/>
            </a:rPr>
            <a:t>python</a:t>
          </a:r>
          <a:r>
            <a:rPr lang="es-ES" dirty="0">
              <a:latin typeface="Century Gothic" panose="020B0502020202020204"/>
            </a:rPr>
            <a:t> sin recurrir a librerías como </a:t>
          </a:r>
          <a:r>
            <a:rPr lang="es-ES" dirty="0" err="1">
              <a:latin typeface="Century Gothic" panose="020B0502020202020204"/>
            </a:rPr>
            <a:t>tensorflow</a:t>
          </a:r>
          <a:r>
            <a:rPr lang="es-ES" dirty="0">
              <a:latin typeface="Century Gothic" panose="020B0502020202020204"/>
            </a:rPr>
            <a:t> </a:t>
          </a:r>
          <a:r>
            <a:rPr lang="es-ES" dirty="0" err="1">
              <a:latin typeface="Century Gothic" panose="020B0502020202020204"/>
            </a:rPr>
            <a:t>pytorch</a:t>
          </a:r>
          <a:r>
            <a:rPr lang="es-ES" dirty="0">
              <a:latin typeface="Century Gothic" panose="020B0502020202020204"/>
            </a:rPr>
            <a:t> o </a:t>
          </a:r>
          <a:r>
            <a:rPr lang="es-ES" dirty="0" err="1">
              <a:latin typeface="Century Gothic" panose="020B0502020202020204"/>
            </a:rPr>
            <a:t>keras</a:t>
          </a:r>
          <a:r>
            <a:rPr lang="es-ES" dirty="0">
              <a:latin typeface="Century Gothic" panose="020B0502020202020204"/>
            </a:rPr>
            <a:t>, teniendo que implementar desde 0 todos los engranajes que componen una red neuronal.</a:t>
          </a:r>
          <a:endParaRPr lang="es-ES" dirty="0"/>
        </a:p>
      </dgm:t>
    </dgm:pt>
    <dgm:pt modelId="{15B30A17-4515-4AD2-A856-1F5EE6CD7099}" type="parTrans" cxnId="{67184B38-66B6-4F68-88B3-16C074501870}">
      <dgm:prSet/>
      <dgm:spPr/>
      <dgm:t>
        <a:bodyPr/>
        <a:lstStyle/>
        <a:p>
          <a:endParaRPr lang="en-US"/>
        </a:p>
      </dgm:t>
    </dgm:pt>
    <dgm:pt modelId="{86E7CE84-DF53-41A8-8888-BBC4D37F21D4}" type="sibTrans" cxnId="{67184B38-66B6-4F68-88B3-16C074501870}">
      <dgm:prSet/>
      <dgm:spPr/>
      <dgm:t>
        <a:bodyPr/>
        <a:lstStyle/>
        <a:p>
          <a:endParaRPr lang="en-US"/>
        </a:p>
      </dgm:t>
    </dgm:pt>
    <dgm:pt modelId="{AA14D62D-C502-4ED0-921B-7AD4389D8413}">
      <dgm:prSet phldr="0"/>
      <dgm:spPr/>
      <dgm:t>
        <a:bodyPr/>
        <a:lstStyle/>
        <a:p>
          <a:pPr rtl="0"/>
          <a:r>
            <a:rPr lang="es-ES" dirty="0">
              <a:latin typeface="Century Gothic" panose="020B0502020202020204"/>
            </a:rPr>
            <a:t>Se realizo su entrenamiento utilizando el </a:t>
          </a:r>
          <a:r>
            <a:rPr lang="es-ES" dirty="0" err="1">
              <a:latin typeface="Century Gothic" panose="020B0502020202020204"/>
            </a:rPr>
            <a:t>dataset</a:t>
          </a:r>
          <a:r>
            <a:rPr lang="es-ES" dirty="0">
              <a:latin typeface="Century Gothic" panose="020B0502020202020204"/>
            </a:rPr>
            <a:t> creado por el alumno y  con un </a:t>
          </a:r>
          <a:r>
            <a:rPr lang="es-ES" dirty="0" err="1">
              <a:latin typeface="Century Gothic" panose="020B0502020202020204"/>
            </a:rPr>
            <a:t>learning</a:t>
          </a:r>
          <a:r>
            <a:rPr lang="es-ES" dirty="0">
              <a:latin typeface="Century Gothic" panose="020B0502020202020204"/>
            </a:rPr>
            <a:t> </a:t>
          </a:r>
          <a:r>
            <a:rPr lang="es-ES" dirty="0" err="1">
              <a:latin typeface="Century Gothic" panose="020B0502020202020204"/>
            </a:rPr>
            <a:t>rate</a:t>
          </a:r>
          <a:r>
            <a:rPr lang="es-ES" dirty="0">
              <a:latin typeface="Century Gothic" panose="020B0502020202020204"/>
            </a:rPr>
            <a:t> de 0.2.</a:t>
          </a:r>
          <a:endParaRPr lang="es-ES" dirty="0"/>
        </a:p>
      </dgm:t>
    </dgm:pt>
    <dgm:pt modelId="{7AE14E07-26E7-49F7-9495-D3FD45E6D921}" type="parTrans" cxnId="{CE480879-7A8F-4A68-B106-6FDDB7D2B716}">
      <dgm:prSet/>
      <dgm:spPr/>
      <dgm:t>
        <a:bodyPr/>
        <a:lstStyle/>
        <a:p>
          <a:endParaRPr lang="es-ES"/>
        </a:p>
      </dgm:t>
    </dgm:pt>
    <dgm:pt modelId="{5F92A4E6-51D0-442F-8500-1109B8E4B34E}" type="sibTrans" cxnId="{CE480879-7A8F-4A68-B106-6FDDB7D2B716}">
      <dgm:prSet/>
      <dgm:spPr/>
      <dgm:t>
        <a:bodyPr/>
        <a:lstStyle/>
        <a:p>
          <a:endParaRPr lang="es-ES"/>
        </a:p>
      </dgm:t>
    </dgm:pt>
    <dgm:pt modelId="{35577DBF-B873-4604-A777-0C412FCDECCE}">
      <dgm:prSet phldr="0"/>
      <dgm:spPr/>
      <dgm:t>
        <a:bodyPr/>
        <a:lstStyle/>
        <a:p>
          <a:pPr rtl="0"/>
          <a:r>
            <a:rPr lang="es-ES" dirty="0">
              <a:latin typeface="Century Gothic" panose="020B0502020202020204"/>
            </a:rPr>
            <a:t>También se creo el robot usando los componentes vistos anteriormente en la presentacion.</a:t>
          </a:r>
          <a:endParaRPr lang="es-ES" dirty="0"/>
        </a:p>
      </dgm:t>
    </dgm:pt>
    <dgm:pt modelId="{6A7605BE-B33B-44A0-814B-D864BBEE448E}" type="parTrans" cxnId="{3664DCB5-A4E3-474A-9AAD-869DD2260746}">
      <dgm:prSet/>
      <dgm:spPr/>
      <dgm:t>
        <a:bodyPr/>
        <a:lstStyle/>
        <a:p>
          <a:endParaRPr lang="es-ES"/>
        </a:p>
      </dgm:t>
    </dgm:pt>
    <dgm:pt modelId="{12888420-A7DF-4ED4-B31C-1ACA9E0263D1}" type="sibTrans" cxnId="{3664DCB5-A4E3-474A-9AAD-869DD2260746}">
      <dgm:prSet/>
      <dgm:spPr/>
      <dgm:t>
        <a:bodyPr/>
        <a:lstStyle/>
        <a:p>
          <a:endParaRPr lang="es-ES"/>
        </a:p>
      </dgm:t>
    </dgm:pt>
    <dgm:pt modelId="{93F69AC7-A412-45C6-9E3B-7956C31700B9}">
      <dgm:prSet phldr="0"/>
      <dgm:spPr/>
      <dgm:t>
        <a:bodyPr/>
        <a:lstStyle/>
        <a:p>
          <a:pPr rtl="0"/>
          <a:r>
            <a:rPr lang="es-ES" dirty="0">
              <a:latin typeface="Century Gothic" panose="020B0502020202020204"/>
            </a:rPr>
            <a:t>Se programo lo necesario en Arduino para poder controlar los motores como ruedas para el coche y utilizar correctamente los sensores de ultrasonidos</a:t>
          </a:r>
          <a:r>
            <a:rPr lang="es-ES" dirty="0"/>
            <a:t>.</a:t>
          </a:r>
        </a:p>
      </dgm:t>
    </dgm:pt>
    <dgm:pt modelId="{F403615E-C9C8-47D4-950E-21817C54616F}" type="parTrans" cxnId="{4D9AEF60-D3E7-4D53-B548-85D6850E7B48}">
      <dgm:prSet/>
      <dgm:spPr/>
      <dgm:t>
        <a:bodyPr/>
        <a:lstStyle/>
        <a:p>
          <a:endParaRPr lang="es-ES"/>
        </a:p>
      </dgm:t>
    </dgm:pt>
    <dgm:pt modelId="{A93438CA-5954-4662-B97A-905E635D90C5}" type="sibTrans" cxnId="{4D9AEF60-D3E7-4D53-B548-85D6850E7B48}">
      <dgm:prSet/>
      <dgm:spPr/>
      <dgm:t>
        <a:bodyPr/>
        <a:lstStyle/>
        <a:p>
          <a:endParaRPr lang="es-ES"/>
        </a:p>
      </dgm:t>
    </dgm:pt>
    <dgm:pt modelId="{113BFC25-CFFF-4850-A3CB-870CD1CA585F}">
      <dgm:prSet phldr="0"/>
      <dgm:spPr/>
      <dgm:t>
        <a:bodyPr/>
        <a:lstStyle/>
        <a:p>
          <a:pPr rtl="0"/>
          <a:r>
            <a:rPr lang="es-ES" dirty="0">
              <a:latin typeface="Century Gothic" panose="020B0502020202020204"/>
            </a:rPr>
            <a:t>La cual esta diseña con 3 capas donde la primera capa dispone de 3 neuronas, la segunda de 6 neuronas y la ultima de 8 neuronas.</a:t>
          </a:r>
        </a:p>
      </dgm:t>
    </dgm:pt>
    <dgm:pt modelId="{BACD83DD-8172-4CDB-8FEE-EAF7D6EA5AF5}" type="parTrans" cxnId="{CFFD2855-4985-4F0D-B962-EE4B4B21EF09}">
      <dgm:prSet/>
      <dgm:spPr/>
    </dgm:pt>
    <dgm:pt modelId="{FB094B7A-BE1F-4883-9DA2-B77CA2663F00}" type="sibTrans" cxnId="{CFFD2855-4985-4F0D-B962-EE4B4B21EF09}">
      <dgm:prSet/>
      <dgm:spPr/>
    </dgm:pt>
    <dgm:pt modelId="{6553E248-E3B8-461F-B863-1B7D97BA0A24}">
      <dgm:prSet phldr="0"/>
      <dgm:spPr/>
      <dgm:t>
        <a:bodyPr/>
        <a:lstStyle/>
        <a:p>
          <a:pPr rtl="0"/>
          <a:r>
            <a:rPr lang="es-ES" dirty="0">
              <a:latin typeface="Century Gothic" panose="020B0502020202020204"/>
            </a:rPr>
            <a:t>Se programo en Arduino la parte predictiva de una red neuronal, para poder otorgarle el aprendizaje creado por la red neuronal en python.</a:t>
          </a:r>
        </a:p>
      </dgm:t>
    </dgm:pt>
    <dgm:pt modelId="{812C4176-5070-4242-BB53-268A9EA41E22}" type="parTrans" cxnId="{EC6E7C8D-2D8D-43C1-B370-8787D38F23E5}">
      <dgm:prSet/>
      <dgm:spPr/>
    </dgm:pt>
    <dgm:pt modelId="{D96CB3BC-2904-47E6-AD98-57E85366E38C}" type="sibTrans" cxnId="{EC6E7C8D-2D8D-43C1-B370-8787D38F23E5}">
      <dgm:prSet/>
      <dgm:spPr/>
    </dgm:pt>
    <dgm:pt modelId="{307BC18B-A096-4506-9F23-530EE7D643F9}">
      <dgm:prSet phldr="0"/>
      <dgm:spPr/>
      <dgm:t>
        <a:bodyPr/>
        <a:lstStyle/>
        <a:p>
          <a:pPr rtl="0"/>
          <a:r>
            <a:rPr lang="es-ES" dirty="0">
              <a:latin typeface="Century Gothic" panose="020B0502020202020204"/>
            </a:rPr>
            <a:t>Por último se le condio de una simulación de instintos animales mediante condicionales para mejorar eficiencia a la hora de esquivar obstáculos y reducir también el tiempo de entrenamiento de la red neuronal.</a:t>
          </a:r>
        </a:p>
      </dgm:t>
    </dgm:pt>
    <dgm:pt modelId="{576D6341-544E-4986-BEDC-E396C9AC0A52}" type="parTrans" cxnId="{8D9A0E37-C320-471D-A915-6CDC1B0C4011}">
      <dgm:prSet/>
      <dgm:spPr/>
    </dgm:pt>
    <dgm:pt modelId="{95F813C0-BC68-4AE0-90D1-938238EB09F5}" type="sibTrans" cxnId="{8D9A0E37-C320-471D-A915-6CDC1B0C4011}">
      <dgm:prSet/>
      <dgm:spPr/>
    </dgm:pt>
    <dgm:pt modelId="{D1197C81-F497-40D4-AAB0-EA6B2E79C328}" type="pres">
      <dgm:prSet presAssocID="{407E332F-D143-413E-99B5-CD4D021A2EF6}" presName="linear" presStyleCnt="0">
        <dgm:presLayoutVars>
          <dgm:animLvl val="lvl"/>
          <dgm:resizeHandles val="exact"/>
        </dgm:presLayoutVars>
      </dgm:prSet>
      <dgm:spPr/>
    </dgm:pt>
    <dgm:pt modelId="{77C5FC0B-CB1A-4FA1-B91A-E22199CB98D3}" type="pres">
      <dgm:prSet presAssocID="{72960F73-DD8E-4AAB-A449-3F38450EA24B}" presName="parentText" presStyleLbl="node1" presStyleIdx="0" presStyleCnt="7">
        <dgm:presLayoutVars>
          <dgm:chMax val="0"/>
          <dgm:bulletEnabled val="1"/>
        </dgm:presLayoutVars>
      </dgm:prSet>
      <dgm:spPr/>
    </dgm:pt>
    <dgm:pt modelId="{D30197A4-10F5-4D8E-ACC7-59F8886FE2F1}" type="pres">
      <dgm:prSet presAssocID="{86E7CE84-DF53-41A8-8888-BBC4D37F21D4}" presName="spacer" presStyleCnt="0"/>
      <dgm:spPr/>
    </dgm:pt>
    <dgm:pt modelId="{5B5D1F9F-6817-4D0E-8E43-D4C61470338F}" type="pres">
      <dgm:prSet presAssocID="{113BFC25-CFFF-4850-A3CB-870CD1CA585F}" presName="parentText" presStyleLbl="node1" presStyleIdx="1" presStyleCnt="7">
        <dgm:presLayoutVars>
          <dgm:chMax val="0"/>
          <dgm:bulletEnabled val="1"/>
        </dgm:presLayoutVars>
      </dgm:prSet>
      <dgm:spPr/>
    </dgm:pt>
    <dgm:pt modelId="{745D0859-48F2-466E-BD6E-E7BFAE7C64A4}" type="pres">
      <dgm:prSet presAssocID="{FB094B7A-BE1F-4883-9DA2-B77CA2663F00}" presName="spacer" presStyleCnt="0"/>
      <dgm:spPr/>
    </dgm:pt>
    <dgm:pt modelId="{62E41E95-F11D-49EC-AD87-10B29A952695}" type="pres">
      <dgm:prSet presAssocID="{AA14D62D-C502-4ED0-921B-7AD4389D8413}" presName="parentText" presStyleLbl="node1" presStyleIdx="2" presStyleCnt="7">
        <dgm:presLayoutVars>
          <dgm:chMax val="0"/>
          <dgm:bulletEnabled val="1"/>
        </dgm:presLayoutVars>
      </dgm:prSet>
      <dgm:spPr/>
    </dgm:pt>
    <dgm:pt modelId="{96A2F3C5-09CE-4E1B-9DE2-07EB7A966E8E}" type="pres">
      <dgm:prSet presAssocID="{5F92A4E6-51D0-442F-8500-1109B8E4B34E}" presName="spacer" presStyleCnt="0"/>
      <dgm:spPr/>
    </dgm:pt>
    <dgm:pt modelId="{825C8F4F-B9F6-4C4F-893A-43A3C2FDBE61}" type="pres">
      <dgm:prSet presAssocID="{35577DBF-B873-4604-A777-0C412FCDECCE}" presName="parentText" presStyleLbl="node1" presStyleIdx="3" presStyleCnt="7">
        <dgm:presLayoutVars>
          <dgm:chMax val="0"/>
          <dgm:bulletEnabled val="1"/>
        </dgm:presLayoutVars>
      </dgm:prSet>
      <dgm:spPr/>
    </dgm:pt>
    <dgm:pt modelId="{8477D358-3646-4FA7-9312-F958D61501CC}" type="pres">
      <dgm:prSet presAssocID="{12888420-A7DF-4ED4-B31C-1ACA9E0263D1}" presName="spacer" presStyleCnt="0"/>
      <dgm:spPr/>
    </dgm:pt>
    <dgm:pt modelId="{129D4420-6CF0-40A2-B631-0FD04E3D562C}" type="pres">
      <dgm:prSet presAssocID="{93F69AC7-A412-45C6-9E3B-7956C31700B9}" presName="parentText" presStyleLbl="node1" presStyleIdx="4" presStyleCnt="7">
        <dgm:presLayoutVars>
          <dgm:chMax val="0"/>
          <dgm:bulletEnabled val="1"/>
        </dgm:presLayoutVars>
      </dgm:prSet>
      <dgm:spPr/>
    </dgm:pt>
    <dgm:pt modelId="{731A2B70-2100-44F0-9C04-C933A2AF176C}" type="pres">
      <dgm:prSet presAssocID="{A93438CA-5954-4662-B97A-905E635D90C5}" presName="spacer" presStyleCnt="0"/>
      <dgm:spPr/>
    </dgm:pt>
    <dgm:pt modelId="{DFA7E5B9-2FE6-41B0-87DA-FDD934B13129}" type="pres">
      <dgm:prSet presAssocID="{6553E248-E3B8-461F-B863-1B7D97BA0A24}" presName="parentText" presStyleLbl="node1" presStyleIdx="5" presStyleCnt="7">
        <dgm:presLayoutVars>
          <dgm:chMax val="0"/>
          <dgm:bulletEnabled val="1"/>
        </dgm:presLayoutVars>
      </dgm:prSet>
      <dgm:spPr/>
    </dgm:pt>
    <dgm:pt modelId="{0097F970-5347-4AA5-B62A-A76B930A2B5E}" type="pres">
      <dgm:prSet presAssocID="{D96CB3BC-2904-47E6-AD98-57E85366E38C}" presName="spacer" presStyleCnt="0"/>
      <dgm:spPr/>
    </dgm:pt>
    <dgm:pt modelId="{97676297-A5AF-451B-95A9-3C8D1224EEBC}" type="pres">
      <dgm:prSet presAssocID="{307BC18B-A096-4506-9F23-530EE7D643F9}" presName="parentText" presStyleLbl="node1" presStyleIdx="6" presStyleCnt="7">
        <dgm:presLayoutVars>
          <dgm:chMax val="0"/>
          <dgm:bulletEnabled val="1"/>
        </dgm:presLayoutVars>
      </dgm:prSet>
      <dgm:spPr/>
    </dgm:pt>
  </dgm:ptLst>
  <dgm:cxnLst>
    <dgm:cxn modelId="{7A5CAD14-C129-4A8F-990E-1BAB47721DE5}" type="presOf" srcId="{113BFC25-CFFF-4850-A3CB-870CD1CA585F}" destId="{5B5D1F9F-6817-4D0E-8E43-D4C61470338F}" srcOrd="0" destOrd="0" presId="urn:microsoft.com/office/officeart/2005/8/layout/vList2"/>
    <dgm:cxn modelId="{8D9A0E37-C320-471D-A915-6CDC1B0C4011}" srcId="{407E332F-D143-413E-99B5-CD4D021A2EF6}" destId="{307BC18B-A096-4506-9F23-530EE7D643F9}" srcOrd="6" destOrd="0" parTransId="{576D6341-544E-4986-BEDC-E396C9AC0A52}" sibTransId="{95F813C0-BC68-4AE0-90D1-938238EB09F5}"/>
    <dgm:cxn modelId="{67184B38-66B6-4F68-88B3-16C074501870}" srcId="{407E332F-D143-413E-99B5-CD4D021A2EF6}" destId="{72960F73-DD8E-4AAB-A449-3F38450EA24B}" srcOrd="0" destOrd="0" parTransId="{15B30A17-4515-4AD2-A856-1F5EE6CD7099}" sibTransId="{86E7CE84-DF53-41A8-8888-BBC4D37F21D4}"/>
    <dgm:cxn modelId="{FD75163A-A382-428C-ABA6-E5DA28C9F9DD}" type="presOf" srcId="{93F69AC7-A412-45C6-9E3B-7956C31700B9}" destId="{129D4420-6CF0-40A2-B631-0FD04E3D562C}" srcOrd="0" destOrd="0" presId="urn:microsoft.com/office/officeart/2005/8/layout/vList2"/>
    <dgm:cxn modelId="{4D9AEF60-D3E7-4D53-B548-85D6850E7B48}" srcId="{407E332F-D143-413E-99B5-CD4D021A2EF6}" destId="{93F69AC7-A412-45C6-9E3B-7956C31700B9}" srcOrd="4" destOrd="0" parTransId="{F403615E-C9C8-47D4-950E-21817C54616F}" sibTransId="{A93438CA-5954-4662-B97A-905E635D90C5}"/>
    <dgm:cxn modelId="{BDBDD461-73C0-4E24-B181-13CEB6D12180}" type="presOf" srcId="{407E332F-D143-413E-99B5-CD4D021A2EF6}" destId="{D1197C81-F497-40D4-AAB0-EA6B2E79C328}" srcOrd="0" destOrd="0" presId="urn:microsoft.com/office/officeart/2005/8/layout/vList2"/>
    <dgm:cxn modelId="{51819743-A040-4ED9-AC8C-3EA2F378BCA5}" type="presOf" srcId="{307BC18B-A096-4506-9F23-530EE7D643F9}" destId="{97676297-A5AF-451B-95A9-3C8D1224EEBC}" srcOrd="0" destOrd="0" presId="urn:microsoft.com/office/officeart/2005/8/layout/vList2"/>
    <dgm:cxn modelId="{C2433350-F1DE-4DD6-B186-87D7135D7346}" type="presOf" srcId="{35577DBF-B873-4604-A777-0C412FCDECCE}" destId="{825C8F4F-B9F6-4C4F-893A-43A3C2FDBE61}" srcOrd="0" destOrd="0" presId="urn:microsoft.com/office/officeart/2005/8/layout/vList2"/>
    <dgm:cxn modelId="{CFFD2855-4985-4F0D-B962-EE4B4B21EF09}" srcId="{407E332F-D143-413E-99B5-CD4D021A2EF6}" destId="{113BFC25-CFFF-4850-A3CB-870CD1CA585F}" srcOrd="1" destOrd="0" parTransId="{BACD83DD-8172-4CDB-8FEE-EAF7D6EA5AF5}" sibTransId="{FB094B7A-BE1F-4883-9DA2-B77CA2663F00}"/>
    <dgm:cxn modelId="{CE480879-7A8F-4A68-B106-6FDDB7D2B716}" srcId="{407E332F-D143-413E-99B5-CD4D021A2EF6}" destId="{AA14D62D-C502-4ED0-921B-7AD4389D8413}" srcOrd="2" destOrd="0" parTransId="{7AE14E07-26E7-49F7-9495-D3FD45E6D921}" sibTransId="{5F92A4E6-51D0-442F-8500-1109B8E4B34E}"/>
    <dgm:cxn modelId="{B2E57788-4A50-466E-A525-1FB251044E17}" type="presOf" srcId="{6553E248-E3B8-461F-B863-1B7D97BA0A24}" destId="{DFA7E5B9-2FE6-41B0-87DA-FDD934B13129}" srcOrd="0" destOrd="0" presId="urn:microsoft.com/office/officeart/2005/8/layout/vList2"/>
    <dgm:cxn modelId="{EC6E7C8D-2D8D-43C1-B370-8787D38F23E5}" srcId="{407E332F-D143-413E-99B5-CD4D021A2EF6}" destId="{6553E248-E3B8-461F-B863-1B7D97BA0A24}" srcOrd="5" destOrd="0" parTransId="{812C4176-5070-4242-BB53-268A9EA41E22}" sibTransId="{D96CB3BC-2904-47E6-AD98-57E85366E38C}"/>
    <dgm:cxn modelId="{97329E9A-3182-47C5-B0DC-AC2AF2B05A51}" type="presOf" srcId="{72960F73-DD8E-4AAB-A449-3F38450EA24B}" destId="{77C5FC0B-CB1A-4FA1-B91A-E22199CB98D3}" srcOrd="0" destOrd="0" presId="urn:microsoft.com/office/officeart/2005/8/layout/vList2"/>
    <dgm:cxn modelId="{3664DCB5-A4E3-474A-9AAD-869DD2260746}" srcId="{407E332F-D143-413E-99B5-CD4D021A2EF6}" destId="{35577DBF-B873-4604-A777-0C412FCDECCE}" srcOrd="3" destOrd="0" parTransId="{6A7605BE-B33B-44A0-814B-D864BBEE448E}" sibTransId="{12888420-A7DF-4ED4-B31C-1ACA9E0263D1}"/>
    <dgm:cxn modelId="{0EBB9AC5-0A48-45D2-AE72-D159ECF6B4F1}" type="presOf" srcId="{AA14D62D-C502-4ED0-921B-7AD4389D8413}" destId="{62E41E95-F11D-49EC-AD87-10B29A952695}" srcOrd="0" destOrd="0" presId="urn:microsoft.com/office/officeart/2005/8/layout/vList2"/>
    <dgm:cxn modelId="{C9E44CA6-C18B-45E7-8743-6439A0E2589F}" type="presParOf" srcId="{D1197C81-F497-40D4-AAB0-EA6B2E79C328}" destId="{77C5FC0B-CB1A-4FA1-B91A-E22199CB98D3}" srcOrd="0" destOrd="0" presId="urn:microsoft.com/office/officeart/2005/8/layout/vList2"/>
    <dgm:cxn modelId="{8FF71319-5399-4AED-AF5D-3C6C948D3C12}" type="presParOf" srcId="{D1197C81-F497-40D4-AAB0-EA6B2E79C328}" destId="{D30197A4-10F5-4D8E-ACC7-59F8886FE2F1}" srcOrd="1" destOrd="0" presId="urn:microsoft.com/office/officeart/2005/8/layout/vList2"/>
    <dgm:cxn modelId="{AEBB0288-DE70-49B4-8541-F473A1806853}" type="presParOf" srcId="{D1197C81-F497-40D4-AAB0-EA6B2E79C328}" destId="{5B5D1F9F-6817-4D0E-8E43-D4C61470338F}" srcOrd="2" destOrd="0" presId="urn:microsoft.com/office/officeart/2005/8/layout/vList2"/>
    <dgm:cxn modelId="{13119E67-4BC6-4D42-A2E6-B34BC7153523}" type="presParOf" srcId="{D1197C81-F497-40D4-AAB0-EA6B2E79C328}" destId="{745D0859-48F2-466E-BD6E-E7BFAE7C64A4}" srcOrd="3" destOrd="0" presId="urn:microsoft.com/office/officeart/2005/8/layout/vList2"/>
    <dgm:cxn modelId="{CC6EA5BF-0157-475F-A9C1-AD87B79634E8}" type="presParOf" srcId="{D1197C81-F497-40D4-AAB0-EA6B2E79C328}" destId="{62E41E95-F11D-49EC-AD87-10B29A952695}" srcOrd="4" destOrd="0" presId="urn:microsoft.com/office/officeart/2005/8/layout/vList2"/>
    <dgm:cxn modelId="{B13D5B10-906A-4FBB-A1D4-5B954CE7E93C}" type="presParOf" srcId="{D1197C81-F497-40D4-AAB0-EA6B2E79C328}" destId="{96A2F3C5-09CE-4E1B-9DE2-07EB7A966E8E}" srcOrd="5" destOrd="0" presId="urn:microsoft.com/office/officeart/2005/8/layout/vList2"/>
    <dgm:cxn modelId="{93966F9B-A191-4670-9A70-063AC2A2602F}" type="presParOf" srcId="{D1197C81-F497-40D4-AAB0-EA6B2E79C328}" destId="{825C8F4F-B9F6-4C4F-893A-43A3C2FDBE61}" srcOrd="6" destOrd="0" presId="urn:microsoft.com/office/officeart/2005/8/layout/vList2"/>
    <dgm:cxn modelId="{6935E4A5-FB4B-46D0-BECE-E23E63948D67}" type="presParOf" srcId="{D1197C81-F497-40D4-AAB0-EA6B2E79C328}" destId="{8477D358-3646-4FA7-9312-F958D61501CC}" srcOrd="7" destOrd="0" presId="urn:microsoft.com/office/officeart/2005/8/layout/vList2"/>
    <dgm:cxn modelId="{BF34D846-B2AD-46FF-AF3C-D4EF1D6FD365}" type="presParOf" srcId="{D1197C81-F497-40D4-AAB0-EA6B2E79C328}" destId="{129D4420-6CF0-40A2-B631-0FD04E3D562C}" srcOrd="8" destOrd="0" presId="urn:microsoft.com/office/officeart/2005/8/layout/vList2"/>
    <dgm:cxn modelId="{9E112AE5-64E5-4995-9314-B156B6D3947E}" type="presParOf" srcId="{D1197C81-F497-40D4-AAB0-EA6B2E79C328}" destId="{731A2B70-2100-44F0-9C04-C933A2AF176C}" srcOrd="9" destOrd="0" presId="urn:microsoft.com/office/officeart/2005/8/layout/vList2"/>
    <dgm:cxn modelId="{10B6A4EC-3911-4BDB-B085-3BC22C2F5F52}" type="presParOf" srcId="{D1197C81-F497-40D4-AAB0-EA6B2E79C328}" destId="{DFA7E5B9-2FE6-41B0-87DA-FDD934B13129}" srcOrd="10" destOrd="0" presId="urn:microsoft.com/office/officeart/2005/8/layout/vList2"/>
    <dgm:cxn modelId="{895C24A5-E4F3-4EFD-82C3-CAC10105EB43}" type="presParOf" srcId="{D1197C81-F497-40D4-AAB0-EA6B2E79C328}" destId="{0097F970-5347-4AA5-B62A-A76B930A2B5E}" srcOrd="11" destOrd="0" presId="urn:microsoft.com/office/officeart/2005/8/layout/vList2"/>
    <dgm:cxn modelId="{F9F27D29-7771-40D7-8082-35FE285AC8E5}" type="presParOf" srcId="{D1197C81-F497-40D4-AAB0-EA6B2E79C328}" destId="{97676297-A5AF-451B-95A9-3C8D1224EEBC}"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927D92-DB6E-427D-9029-E7D4E656FA5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6BF6114-B68C-413D-B6A2-3DE1CBA7F2DA}">
      <dgm:prSet phldr="0"/>
      <dgm:spPr/>
      <dgm:t>
        <a:bodyPr/>
        <a:lstStyle/>
        <a:p>
          <a:pPr rtl="0"/>
          <a:r>
            <a:rPr lang="es-ES" dirty="0">
              <a:latin typeface="Century Gothic" panose="020B0502020202020204"/>
            </a:rPr>
            <a:t>Demostrar</a:t>
          </a:r>
          <a:r>
            <a:rPr lang="es-ES" dirty="0"/>
            <a:t> que, con un hardware básico y una red neuronal sencilla de tan solo 12 neuronas y con una cantidad pequeña de datos para entrenarse (aprender) se consiguen unos resultados muy satisfactorios.</a:t>
          </a:r>
          <a:endParaRPr lang="es-ES" dirty="0">
            <a:latin typeface="Century Gothic" panose="020B0502020202020204"/>
          </a:endParaRPr>
        </a:p>
      </dgm:t>
    </dgm:pt>
    <dgm:pt modelId="{6D77F15A-5709-4E83-AA7D-843226520198}" type="parTrans" cxnId="{0F2A19CE-3262-450F-8D70-9A374B0C6A08}">
      <dgm:prSet/>
      <dgm:spPr/>
      <dgm:t>
        <a:bodyPr/>
        <a:lstStyle/>
        <a:p>
          <a:endParaRPr lang="es-ES"/>
        </a:p>
      </dgm:t>
    </dgm:pt>
    <dgm:pt modelId="{703B5857-9312-46D1-A8F4-9745FED0D96C}" type="sibTrans" cxnId="{0F2A19CE-3262-450F-8D70-9A374B0C6A08}">
      <dgm:prSet/>
      <dgm:spPr/>
      <dgm:t>
        <a:bodyPr/>
        <a:lstStyle/>
        <a:p>
          <a:endParaRPr lang="es-ES"/>
        </a:p>
      </dgm:t>
    </dgm:pt>
    <dgm:pt modelId="{01CE1750-19C1-4F6B-A913-58083AB0D25A}">
      <dgm:prSet phldr="0"/>
      <dgm:spPr/>
      <dgm:t>
        <a:bodyPr/>
        <a:lstStyle/>
        <a:p>
          <a:r>
            <a:rPr lang="es-ES" dirty="0"/>
            <a:t>Que el alumno  obtenga y ponga en práctica todos los conocimientos necesarios, para poder desarrollar el solo una red neuronal de aprendizaje supervisado. Donde todo el aprendizaje es llevado a cabo por parte del alumno, el cual obtiene sus conocimientos de forma autodidacta. Donde la implementación de todo el proyecto es también llevada 100% por parte del alumno.</a:t>
          </a:r>
          <a:endParaRPr lang="en-US" dirty="0"/>
        </a:p>
      </dgm:t>
    </dgm:pt>
    <dgm:pt modelId="{0373DE95-18B4-43FD-94BF-CF077388905A}" type="parTrans" cxnId="{8118A3BE-226B-4AFA-BA06-0821A61C6768}">
      <dgm:prSet/>
      <dgm:spPr/>
      <dgm:t>
        <a:bodyPr/>
        <a:lstStyle/>
        <a:p>
          <a:endParaRPr lang="es-ES"/>
        </a:p>
      </dgm:t>
    </dgm:pt>
    <dgm:pt modelId="{E4AE0FC8-7998-4945-81A6-BEE4487DAF1C}" type="sibTrans" cxnId="{8118A3BE-226B-4AFA-BA06-0821A61C6768}">
      <dgm:prSet/>
      <dgm:spPr/>
      <dgm:t>
        <a:bodyPr/>
        <a:lstStyle/>
        <a:p>
          <a:endParaRPr lang="es-ES"/>
        </a:p>
      </dgm:t>
    </dgm:pt>
    <dgm:pt modelId="{1563BE30-3DF9-431A-97FC-A2379E01B945}">
      <dgm:prSet phldr="0"/>
      <dgm:spPr/>
      <dgm:t>
        <a:bodyPr/>
        <a:lstStyle/>
        <a:p>
          <a:r>
            <a:rPr lang="es-ES" dirty="0"/>
            <a:t>Poner en práctica tanto sus habilidades y conocimientos de programación adquiridas por parte del alumno a lo largo del grado, como de electrónica por sus estudios en F.P mediano y superior en este campo.</a:t>
          </a:r>
          <a:endParaRPr lang="en-US" dirty="0"/>
        </a:p>
      </dgm:t>
    </dgm:pt>
    <dgm:pt modelId="{CA62C7C2-7F90-4AFC-A2E9-6E1453863311}" type="parTrans" cxnId="{A309C516-A3E3-4F7D-8617-7245F44FCAE7}">
      <dgm:prSet/>
      <dgm:spPr/>
      <dgm:t>
        <a:bodyPr/>
        <a:lstStyle/>
        <a:p>
          <a:endParaRPr lang="es-ES"/>
        </a:p>
      </dgm:t>
    </dgm:pt>
    <dgm:pt modelId="{3262CA6E-1133-440F-AAA5-664B21E22819}" type="sibTrans" cxnId="{A309C516-A3E3-4F7D-8617-7245F44FCAE7}">
      <dgm:prSet/>
      <dgm:spPr/>
      <dgm:t>
        <a:bodyPr/>
        <a:lstStyle/>
        <a:p>
          <a:endParaRPr lang="es-ES"/>
        </a:p>
      </dgm:t>
    </dgm:pt>
    <dgm:pt modelId="{EA246451-FC9F-4DC2-8B6A-0A990859795B}" type="pres">
      <dgm:prSet presAssocID="{38927D92-DB6E-427D-9029-E7D4E656FA5B}" presName="linear" presStyleCnt="0">
        <dgm:presLayoutVars>
          <dgm:animLvl val="lvl"/>
          <dgm:resizeHandles val="exact"/>
        </dgm:presLayoutVars>
      </dgm:prSet>
      <dgm:spPr/>
    </dgm:pt>
    <dgm:pt modelId="{0CC820C6-C311-4C2F-8F2F-D107779B752A}" type="pres">
      <dgm:prSet presAssocID="{01CE1750-19C1-4F6B-A913-58083AB0D25A}" presName="parentText" presStyleLbl="node1" presStyleIdx="0" presStyleCnt="3">
        <dgm:presLayoutVars>
          <dgm:chMax val="0"/>
          <dgm:bulletEnabled val="1"/>
        </dgm:presLayoutVars>
      </dgm:prSet>
      <dgm:spPr/>
    </dgm:pt>
    <dgm:pt modelId="{D2DB8891-A090-48DF-B74B-3E46A4508237}" type="pres">
      <dgm:prSet presAssocID="{E4AE0FC8-7998-4945-81A6-BEE4487DAF1C}" presName="spacer" presStyleCnt="0"/>
      <dgm:spPr/>
    </dgm:pt>
    <dgm:pt modelId="{660B189B-4B1F-4AB3-A8DD-CAFE52D111EF}" type="pres">
      <dgm:prSet presAssocID="{1563BE30-3DF9-431A-97FC-A2379E01B945}" presName="parentText" presStyleLbl="node1" presStyleIdx="1" presStyleCnt="3">
        <dgm:presLayoutVars>
          <dgm:chMax val="0"/>
          <dgm:bulletEnabled val="1"/>
        </dgm:presLayoutVars>
      </dgm:prSet>
      <dgm:spPr/>
    </dgm:pt>
    <dgm:pt modelId="{38ED71F9-5C5C-4DD8-A795-E11A963AE232}" type="pres">
      <dgm:prSet presAssocID="{3262CA6E-1133-440F-AAA5-664B21E22819}" presName="spacer" presStyleCnt="0"/>
      <dgm:spPr/>
    </dgm:pt>
    <dgm:pt modelId="{5F599CF3-5912-412C-883D-76E9EF10BDA6}" type="pres">
      <dgm:prSet presAssocID="{16BF6114-B68C-413D-B6A2-3DE1CBA7F2DA}" presName="parentText" presStyleLbl="node1" presStyleIdx="2" presStyleCnt="3">
        <dgm:presLayoutVars>
          <dgm:chMax val="0"/>
          <dgm:bulletEnabled val="1"/>
        </dgm:presLayoutVars>
      </dgm:prSet>
      <dgm:spPr/>
    </dgm:pt>
  </dgm:ptLst>
  <dgm:cxnLst>
    <dgm:cxn modelId="{2A525E01-AD56-42ED-B0E3-D88C289E16B6}" type="presOf" srcId="{1563BE30-3DF9-431A-97FC-A2379E01B945}" destId="{660B189B-4B1F-4AB3-A8DD-CAFE52D111EF}" srcOrd="0" destOrd="0" presId="urn:microsoft.com/office/officeart/2005/8/layout/vList2"/>
    <dgm:cxn modelId="{A309C516-A3E3-4F7D-8617-7245F44FCAE7}" srcId="{38927D92-DB6E-427D-9029-E7D4E656FA5B}" destId="{1563BE30-3DF9-431A-97FC-A2379E01B945}" srcOrd="1" destOrd="0" parTransId="{CA62C7C2-7F90-4AFC-A2E9-6E1453863311}" sibTransId="{3262CA6E-1133-440F-AAA5-664B21E22819}"/>
    <dgm:cxn modelId="{91BA6618-EDA7-4A5C-AB04-C5A138B584BC}" type="presOf" srcId="{16BF6114-B68C-413D-B6A2-3DE1CBA7F2DA}" destId="{5F599CF3-5912-412C-883D-76E9EF10BDA6}" srcOrd="0" destOrd="0" presId="urn:microsoft.com/office/officeart/2005/8/layout/vList2"/>
    <dgm:cxn modelId="{B5A4EA49-4EF0-4D8C-B421-51D06A62BA36}" type="presOf" srcId="{01CE1750-19C1-4F6B-A913-58083AB0D25A}" destId="{0CC820C6-C311-4C2F-8F2F-D107779B752A}" srcOrd="0" destOrd="0" presId="urn:microsoft.com/office/officeart/2005/8/layout/vList2"/>
    <dgm:cxn modelId="{5BB876AA-8DF3-4A08-BD23-BAC08160FFEB}" type="presOf" srcId="{38927D92-DB6E-427D-9029-E7D4E656FA5B}" destId="{EA246451-FC9F-4DC2-8B6A-0A990859795B}" srcOrd="0" destOrd="0" presId="urn:microsoft.com/office/officeart/2005/8/layout/vList2"/>
    <dgm:cxn modelId="{8118A3BE-226B-4AFA-BA06-0821A61C6768}" srcId="{38927D92-DB6E-427D-9029-E7D4E656FA5B}" destId="{01CE1750-19C1-4F6B-A913-58083AB0D25A}" srcOrd="0" destOrd="0" parTransId="{0373DE95-18B4-43FD-94BF-CF077388905A}" sibTransId="{E4AE0FC8-7998-4945-81A6-BEE4487DAF1C}"/>
    <dgm:cxn modelId="{0F2A19CE-3262-450F-8D70-9A374B0C6A08}" srcId="{38927D92-DB6E-427D-9029-E7D4E656FA5B}" destId="{16BF6114-B68C-413D-B6A2-3DE1CBA7F2DA}" srcOrd="2" destOrd="0" parTransId="{6D77F15A-5709-4E83-AA7D-843226520198}" sibTransId="{703B5857-9312-46D1-A8F4-9745FED0D96C}"/>
    <dgm:cxn modelId="{2350A32C-97B0-4362-BA5D-7E23A11D101B}" type="presParOf" srcId="{EA246451-FC9F-4DC2-8B6A-0A990859795B}" destId="{0CC820C6-C311-4C2F-8F2F-D107779B752A}" srcOrd="0" destOrd="0" presId="urn:microsoft.com/office/officeart/2005/8/layout/vList2"/>
    <dgm:cxn modelId="{18A44ECC-BCA7-4754-BDAC-F4E1446F3200}" type="presParOf" srcId="{EA246451-FC9F-4DC2-8B6A-0A990859795B}" destId="{D2DB8891-A090-48DF-B74B-3E46A4508237}" srcOrd="1" destOrd="0" presId="urn:microsoft.com/office/officeart/2005/8/layout/vList2"/>
    <dgm:cxn modelId="{FEBC1DCD-EF4C-40B4-8A46-5EFE780643E5}" type="presParOf" srcId="{EA246451-FC9F-4DC2-8B6A-0A990859795B}" destId="{660B189B-4B1F-4AB3-A8DD-CAFE52D111EF}" srcOrd="2" destOrd="0" presId="urn:microsoft.com/office/officeart/2005/8/layout/vList2"/>
    <dgm:cxn modelId="{8FB5B68C-0537-4110-87EF-9A5B08F73B82}" type="presParOf" srcId="{EA246451-FC9F-4DC2-8B6A-0A990859795B}" destId="{38ED71F9-5C5C-4DD8-A795-E11A963AE232}" srcOrd="3" destOrd="0" presId="urn:microsoft.com/office/officeart/2005/8/layout/vList2"/>
    <dgm:cxn modelId="{B9B5A315-B8AA-4827-B2E2-598D2339C58A}" type="presParOf" srcId="{EA246451-FC9F-4DC2-8B6A-0A990859795B}" destId="{5F599CF3-5912-412C-883D-76E9EF10BDA6}"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06DEE-9F8A-4584-B6D7-087129014D41}"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818402C4-143D-4AC3-A852-7E6D68A9BB6D}">
      <dgm:prSet/>
      <dgm:spPr/>
      <dgm:t>
        <a:bodyPr/>
        <a:lstStyle/>
        <a:p>
          <a:pPr rtl="0"/>
          <a:r>
            <a:rPr lang="es-ES"/>
            <a:t>Una red neuronal es básicamente una red de perceptrones, los cuales tienen la capacidad de realizar predicciones mediante el uso de el modelo de regresión lineal múltiple</a:t>
          </a:r>
          <a:r>
            <a:rPr lang="es-ES">
              <a:latin typeface="Century Gothic" panose="020B0502020202020204"/>
            </a:rPr>
            <a:t>.</a:t>
          </a:r>
          <a:endParaRPr lang="en-US">
            <a:latin typeface="Century Gothic" panose="020B0502020202020204"/>
          </a:endParaRPr>
        </a:p>
      </dgm:t>
    </dgm:pt>
    <dgm:pt modelId="{560E5686-D5CC-49FD-9518-F0C3A18F8E0A}" type="parTrans" cxnId="{BE3585F1-C8EB-4446-94C2-49BEE3E09E25}">
      <dgm:prSet/>
      <dgm:spPr/>
      <dgm:t>
        <a:bodyPr/>
        <a:lstStyle/>
        <a:p>
          <a:endParaRPr lang="en-US"/>
        </a:p>
      </dgm:t>
    </dgm:pt>
    <dgm:pt modelId="{AE7E0E27-8165-406E-840D-CC669E546AFC}" type="sibTrans" cxnId="{BE3585F1-C8EB-4446-94C2-49BEE3E09E25}">
      <dgm:prSet/>
      <dgm:spPr/>
      <dgm:t>
        <a:bodyPr/>
        <a:lstStyle/>
        <a:p>
          <a:endParaRPr lang="en-US"/>
        </a:p>
      </dgm:t>
    </dgm:pt>
    <dgm:pt modelId="{98DFA6E4-1E39-4B07-9258-3181F3B048B7}">
      <dgm:prSet phldr="0"/>
      <dgm:spPr/>
      <dgm:t>
        <a:bodyPr/>
        <a:lstStyle/>
        <a:p>
          <a:pPr rtl="0"/>
          <a:r>
            <a:rPr lang="es-ES" dirty="0">
              <a:latin typeface="Century Gothic" panose="020B0502020202020204"/>
            </a:rPr>
            <a:t>El perceptron es la neurona artificial, sobre la que se compone la red neuronal.</a:t>
          </a:r>
          <a:br>
            <a:rPr lang="es-ES" dirty="0">
              <a:latin typeface="Century Gothic" panose="020B0502020202020204"/>
            </a:rPr>
          </a:br>
          <a:r>
            <a:rPr lang="es-ES" dirty="0">
              <a:latin typeface="Century Gothic" panose="020B0502020202020204"/>
            </a:rPr>
            <a:t>El perceptron realiza en su interior el cálculo del modelo de regresion lineal múltiple.</a:t>
          </a:r>
        </a:p>
      </dgm:t>
    </dgm:pt>
    <dgm:pt modelId="{ACB78E8B-B4DC-4448-8C3D-BE2FC5A30FCE}" type="parTrans" cxnId="{910B278D-B33A-4BA7-A180-495FAE0CD702}">
      <dgm:prSet/>
      <dgm:spPr/>
    </dgm:pt>
    <dgm:pt modelId="{D0F25D1C-EA36-4A70-8116-2C128447E4A4}" type="sibTrans" cxnId="{910B278D-B33A-4BA7-A180-495FAE0CD702}">
      <dgm:prSet/>
      <dgm:spPr/>
      <dgm:t>
        <a:bodyPr/>
        <a:lstStyle/>
        <a:p>
          <a:endParaRPr lang="en-US"/>
        </a:p>
      </dgm:t>
    </dgm:pt>
    <dgm:pt modelId="{2F536659-79D5-48DC-9BCA-BBCFF1D8BFB2}">
      <dgm:prSet phldr="0"/>
      <dgm:spPr/>
      <dgm:t>
        <a:bodyPr/>
        <a:lstStyle/>
        <a:p>
          <a:pPr rtl="0"/>
          <a:r>
            <a:rPr lang="es-ES">
              <a:latin typeface="Century Gothic" panose="020B0502020202020204"/>
            </a:rPr>
            <a:t>La red neuronal usa el algoritmo</a:t>
          </a:r>
          <a:r>
            <a:rPr lang="es-ES"/>
            <a:t> ForwardPropagation</a:t>
          </a:r>
          <a:r>
            <a:rPr lang="es-ES">
              <a:latin typeface="Century Gothic" panose="020B0502020202020204"/>
            </a:rPr>
            <a:t>, y BackPropagation para aprender.</a:t>
          </a:r>
          <a:endParaRPr lang="es-ES"/>
        </a:p>
      </dgm:t>
    </dgm:pt>
    <dgm:pt modelId="{D7CD5548-5D6F-4970-9D2D-11C1D481E762}" type="parTrans" cxnId="{34C3EDE3-CFF7-4D52-822C-766470768A56}">
      <dgm:prSet/>
      <dgm:spPr/>
    </dgm:pt>
    <dgm:pt modelId="{4D7763CF-CFE4-40D8-905D-59097BBB2886}" type="sibTrans" cxnId="{34C3EDE3-CFF7-4D52-822C-766470768A56}">
      <dgm:prSet/>
      <dgm:spPr/>
      <dgm:t>
        <a:bodyPr/>
        <a:lstStyle/>
        <a:p>
          <a:endParaRPr lang="en-US"/>
        </a:p>
      </dgm:t>
    </dgm:pt>
    <dgm:pt modelId="{89155C99-E356-4184-BBBD-E18A693EB0BF}" type="pres">
      <dgm:prSet presAssocID="{AA906DEE-9F8A-4584-B6D7-087129014D41}" presName="linear" presStyleCnt="0">
        <dgm:presLayoutVars>
          <dgm:animLvl val="lvl"/>
          <dgm:resizeHandles val="exact"/>
        </dgm:presLayoutVars>
      </dgm:prSet>
      <dgm:spPr/>
    </dgm:pt>
    <dgm:pt modelId="{642410DB-9C71-4187-8FD3-5A5D5A38AC68}" type="pres">
      <dgm:prSet presAssocID="{98DFA6E4-1E39-4B07-9258-3181F3B048B7}" presName="parentText" presStyleLbl="node1" presStyleIdx="0" presStyleCnt="3">
        <dgm:presLayoutVars>
          <dgm:chMax val="0"/>
          <dgm:bulletEnabled val="1"/>
        </dgm:presLayoutVars>
      </dgm:prSet>
      <dgm:spPr/>
    </dgm:pt>
    <dgm:pt modelId="{F79715D8-0368-4D82-BFCB-1B1F1EB6E757}" type="pres">
      <dgm:prSet presAssocID="{D0F25D1C-EA36-4A70-8116-2C128447E4A4}" presName="spacer" presStyleCnt="0"/>
      <dgm:spPr/>
    </dgm:pt>
    <dgm:pt modelId="{784F8401-2406-4AD2-9ADA-5D6E5D40EA40}" type="pres">
      <dgm:prSet presAssocID="{818402C4-143D-4AC3-A852-7E6D68A9BB6D}" presName="parentText" presStyleLbl="node1" presStyleIdx="1" presStyleCnt="3">
        <dgm:presLayoutVars>
          <dgm:chMax val="0"/>
          <dgm:bulletEnabled val="1"/>
        </dgm:presLayoutVars>
      </dgm:prSet>
      <dgm:spPr/>
    </dgm:pt>
    <dgm:pt modelId="{2F1A7752-78FD-404A-9EAB-48CCC6F0416A}" type="pres">
      <dgm:prSet presAssocID="{AE7E0E27-8165-406E-840D-CC669E546AFC}" presName="spacer" presStyleCnt="0"/>
      <dgm:spPr/>
    </dgm:pt>
    <dgm:pt modelId="{EAE11B7F-5F5F-442D-A404-E33610353935}" type="pres">
      <dgm:prSet presAssocID="{2F536659-79D5-48DC-9BCA-BBCFF1D8BFB2}" presName="parentText" presStyleLbl="node1" presStyleIdx="2" presStyleCnt="3">
        <dgm:presLayoutVars>
          <dgm:chMax val="0"/>
          <dgm:bulletEnabled val="1"/>
        </dgm:presLayoutVars>
      </dgm:prSet>
      <dgm:spPr/>
    </dgm:pt>
  </dgm:ptLst>
  <dgm:cxnLst>
    <dgm:cxn modelId="{7D5A2B5E-44BC-40DB-A19B-AE14FEBF75E1}" type="presOf" srcId="{2F536659-79D5-48DC-9BCA-BBCFF1D8BFB2}" destId="{EAE11B7F-5F5F-442D-A404-E33610353935}" srcOrd="0" destOrd="0" presId="urn:microsoft.com/office/officeart/2005/8/layout/vList2"/>
    <dgm:cxn modelId="{A86EB04D-2C75-409B-BC31-58F41904FC76}" type="presOf" srcId="{AA906DEE-9F8A-4584-B6D7-087129014D41}" destId="{89155C99-E356-4184-BBBD-E18A693EB0BF}" srcOrd="0" destOrd="0" presId="urn:microsoft.com/office/officeart/2005/8/layout/vList2"/>
    <dgm:cxn modelId="{7467AF87-86C8-48EF-9B85-8CD9C8620AFB}" type="presOf" srcId="{98DFA6E4-1E39-4B07-9258-3181F3B048B7}" destId="{642410DB-9C71-4187-8FD3-5A5D5A38AC68}" srcOrd="0" destOrd="0" presId="urn:microsoft.com/office/officeart/2005/8/layout/vList2"/>
    <dgm:cxn modelId="{910B278D-B33A-4BA7-A180-495FAE0CD702}" srcId="{AA906DEE-9F8A-4584-B6D7-087129014D41}" destId="{98DFA6E4-1E39-4B07-9258-3181F3B048B7}" srcOrd="0" destOrd="0" parTransId="{ACB78E8B-B4DC-4448-8C3D-BE2FC5A30FCE}" sibTransId="{D0F25D1C-EA36-4A70-8116-2C128447E4A4}"/>
    <dgm:cxn modelId="{92727FAD-1538-4A6F-B2D8-5DA1BE379136}" type="presOf" srcId="{818402C4-143D-4AC3-A852-7E6D68A9BB6D}" destId="{784F8401-2406-4AD2-9ADA-5D6E5D40EA40}" srcOrd="0" destOrd="0" presId="urn:microsoft.com/office/officeart/2005/8/layout/vList2"/>
    <dgm:cxn modelId="{34C3EDE3-CFF7-4D52-822C-766470768A56}" srcId="{AA906DEE-9F8A-4584-B6D7-087129014D41}" destId="{2F536659-79D5-48DC-9BCA-BBCFF1D8BFB2}" srcOrd="2" destOrd="0" parTransId="{D7CD5548-5D6F-4970-9D2D-11C1D481E762}" sibTransId="{4D7763CF-CFE4-40D8-905D-59097BBB2886}"/>
    <dgm:cxn modelId="{BE3585F1-C8EB-4446-94C2-49BEE3E09E25}" srcId="{AA906DEE-9F8A-4584-B6D7-087129014D41}" destId="{818402C4-143D-4AC3-A852-7E6D68A9BB6D}" srcOrd="1" destOrd="0" parTransId="{560E5686-D5CC-49FD-9518-F0C3A18F8E0A}" sibTransId="{AE7E0E27-8165-406E-840D-CC669E546AFC}"/>
    <dgm:cxn modelId="{13BDCFF2-C086-4966-AF1B-5B8353C34BC0}" type="presParOf" srcId="{89155C99-E356-4184-BBBD-E18A693EB0BF}" destId="{642410DB-9C71-4187-8FD3-5A5D5A38AC68}" srcOrd="0" destOrd="0" presId="urn:microsoft.com/office/officeart/2005/8/layout/vList2"/>
    <dgm:cxn modelId="{268CE249-1988-468B-8273-8FF051B3FDB8}" type="presParOf" srcId="{89155C99-E356-4184-BBBD-E18A693EB0BF}" destId="{F79715D8-0368-4D82-BFCB-1B1F1EB6E757}" srcOrd="1" destOrd="0" presId="urn:microsoft.com/office/officeart/2005/8/layout/vList2"/>
    <dgm:cxn modelId="{3C9B83B2-72DE-4A58-AED8-8DBA942D6392}" type="presParOf" srcId="{89155C99-E356-4184-BBBD-E18A693EB0BF}" destId="{784F8401-2406-4AD2-9ADA-5D6E5D40EA40}" srcOrd="2" destOrd="0" presId="urn:microsoft.com/office/officeart/2005/8/layout/vList2"/>
    <dgm:cxn modelId="{7E682163-A553-477C-8EF2-92A0B00769D3}" type="presParOf" srcId="{89155C99-E356-4184-BBBD-E18A693EB0BF}" destId="{2F1A7752-78FD-404A-9EAB-48CCC6F0416A}" srcOrd="3" destOrd="0" presId="urn:microsoft.com/office/officeart/2005/8/layout/vList2"/>
    <dgm:cxn modelId="{032FD51A-1DD2-4D4D-A211-CED5E027F927}" type="presParOf" srcId="{89155C99-E356-4184-BBBD-E18A693EB0BF}" destId="{EAE11B7F-5F5F-442D-A404-E33610353935}"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7E332F-D143-413E-99B5-CD4D021A2EF6}"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72960F73-DD8E-4AAB-A449-3F38450EA24B}">
      <dgm:prSet/>
      <dgm:spPr/>
      <dgm:t>
        <a:bodyPr/>
        <a:lstStyle/>
        <a:p>
          <a:pPr rtl="0"/>
          <a:r>
            <a:rPr lang="es-ES"/>
            <a:t>Algoritmo de ForwardPropagation: Consiste en recorrer la Red neuronal capa a capa desde atrás, hacia delante. Donde el resultado otorgado por cada neurona de la capa actual será trasladado a la entrada de las neuronas de la siguiente capa.</a:t>
          </a:r>
          <a:endParaRPr lang="en-US">
            <a:latin typeface="Century Gothic" panose="020B0502020202020204"/>
          </a:endParaRPr>
        </a:p>
      </dgm:t>
    </dgm:pt>
    <dgm:pt modelId="{15B30A17-4515-4AD2-A856-1F5EE6CD7099}" type="parTrans" cxnId="{67184B38-66B6-4F68-88B3-16C074501870}">
      <dgm:prSet/>
      <dgm:spPr/>
      <dgm:t>
        <a:bodyPr/>
        <a:lstStyle/>
        <a:p>
          <a:endParaRPr lang="en-US"/>
        </a:p>
      </dgm:t>
    </dgm:pt>
    <dgm:pt modelId="{86E7CE84-DF53-41A8-8888-BBC4D37F21D4}" type="sibTrans" cxnId="{67184B38-66B6-4F68-88B3-16C074501870}">
      <dgm:prSet/>
      <dgm:spPr/>
      <dgm:t>
        <a:bodyPr/>
        <a:lstStyle/>
        <a:p>
          <a:endParaRPr lang="en-US"/>
        </a:p>
      </dgm:t>
    </dgm:pt>
    <dgm:pt modelId="{9D226F66-6744-4F72-8AAD-FAF5E2689E90}">
      <dgm:prSet/>
      <dgm:spPr/>
      <dgm:t>
        <a:bodyPr/>
        <a:lstStyle/>
        <a:p>
          <a:r>
            <a:rPr lang="es-ES" dirty="0"/>
            <a:t>Las predicciones  producidas por cada neurona, al principio son aleatorias, pero a cada iteración que pase, las predicciones van siendo cada vez más precisas, y con un  margen de error menor al anterior.</a:t>
          </a:r>
          <a:endParaRPr lang="en-US" dirty="0"/>
        </a:p>
      </dgm:t>
    </dgm:pt>
    <dgm:pt modelId="{ABD78D1B-BF2D-4A1C-816E-3504F57DF70F}" type="parTrans" cxnId="{40F1FD66-B76D-4150-9F08-1DE55E6B57A7}">
      <dgm:prSet/>
      <dgm:spPr/>
      <dgm:t>
        <a:bodyPr/>
        <a:lstStyle/>
        <a:p>
          <a:endParaRPr lang="en-US"/>
        </a:p>
      </dgm:t>
    </dgm:pt>
    <dgm:pt modelId="{51D6672F-17AB-4BB8-9B6F-0BF418683DAB}" type="sibTrans" cxnId="{40F1FD66-B76D-4150-9F08-1DE55E6B57A7}">
      <dgm:prSet/>
      <dgm:spPr/>
      <dgm:t>
        <a:bodyPr/>
        <a:lstStyle/>
        <a:p>
          <a:endParaRPr lang="en-US"/>
        </a:p>
      </dgm:t>
    </dgm:pt>
    <dgm:pt modelId="{AA14D62D-C502-4ED0-921B-7AD4389D8413}">
      <dgm:prSet phldr="0"/>
      <dgm:spPr/>
      <dgm:t>
        <a:bodyPr/>
        <a:lstStyle/>
        <a:p>
          <a:r>
            <a:rPr lang="es-ES" dirty="0"/>
            <a:t>Cada neurona </a:t>
          </a:r>
          <a:r>
            <a:rPr lang="es-ES" dirty="0" err="1"/>
            <a:t>despues</a:t>
          </a:r>
          <a:r>
            <a:rPr lang="es-ES" dirty="0"/>
            <a:t> realizar el calculo sobre el modelo de </a:t>
          </a:r>
          <a:r>
            <a:rPr lang="es-ES" dirty="0" err="1"/>
            <a:t>regresion</a:t>
          </a:r>
          <a:r>
            <a:rPr lang="es-ES" dirty="0"/>
            <a:t> lineal, obtiene su error </a:t>
          </a:r>
          <a:r>
            <a:rPr lang="es-ES" dirty="0" err="1"/>
            <a:t>cuadratico</a:t>
          </a:r>
          <a:r>
            <a:rPr lang="es-ES" dirty="0"/>
            <a:t> medio, el cual </a:t>
          </a:r>
          <a:r>
            <a:rPr lang="es-ES" dirty="0" err="1"/>
            <a:t>sera</a:t>
          </a:r>
          <a:r>
            <a:rPr lang="es-ES" dirty="0"/>
            <a:t> trasladado hacia delante por el algoritmo de </a:t>
          </a:r>
          <a:r>
            <a:rPr lang="es-ES" dirty="0" err="1"/>
            <a:t>ForwardPropagation</a:t>
          </a:r>
          <a:r>
            <a:rPr lang="es-ES" dirty="0"/>
            <a:t>, mediante una matriz.</a:t>
          </a:r>
        </a:p>
      </dgm:t>
    </dgm:pt>
    <dgm:pt modelId="{7AE14E07-26E7-49F7-9495-D3FD45E6D921}" type="parTrans" cxnId="{CE480879-7A8F-4A68-B106-6FDDB7D2B716}">
      <dgm:prSet/>
      <dgm:spPr/>
      <dgm:t>
        <a:bodyPr/>
        <a:lstStyle/>
        <a:p>
          <a:endParaRPr lang="es-ES"/>
        </a:p>
      </dgm:t>
    </dgm:pt>
    <dgm:pt modelId="{5F92A4E6-51D0-442F-8500-1109B8E4B34E}" type="sibTrans" cxnId="{CE480879-7A8F-4A68-B106-6FDDB7D2B716}">
      <dgm:prSet/>
      <dgm:spPr/>
      <dgm:t>
        <a:bodyPr/>
        <a:lstStyle/>
        <a:p>
          <a:endParaRPr lang="es-ES"/>
        </a:p>
      </dgm:t>
    </dgm:pt>
    <dgm:pt modelId="{144B1D05-F3CE-476E-92B8-6025F5AF1609}">
      <dgm:prSet phldr="0"/>
      <dgm:spPr/>
      <dgm:t>
        <a:bodyPr/>
        <a:lstStyle/>
        <a:p>
          <a:r>
            <a:rPr lang="es-ES" dirty="0"/>
            <a:t>El algoritmo de </a:t>
          </a:r>
          <a:r>
            <a:rPr lang="es-ES" dirty="0" err="1"/>
            <a:t>FordwardPropagation</a:t>
          </a:r>
          <a:r>
            <a:rPr lang="es-ES" dirty="0"/>
            <a:t> almacena todos los diversos errores cuadráticos medios en una matriz para ser usados después por el algoritmo de </a:t>
          </a:r>
          <a:r>
            <a:rPr lang="es-ES" dirty="0" err="1"/>
            <a:t>BackPropagation</a:t>
          </a:r>
          <a:r>
            <a:rPr lang="es-ES" dirty="0"/>
            <a:t>.</a:t>
          </a:r>
        </a:p>
      </dgm:t>
    </dgm:pt>
    <dgm:pt modelId="{A9FD1545-1E79-4375-8C68-CC4946A10C4E}" type="parTrans" cxnId="{FF311206-BAD7-4458-A2DE-F08E1F2A8D77}">
      <dgm:prSet/>
      <dgm:spPr/>
      <dgm:t>
        <a:bodyPr/>
        <a:lstStyle/>
        <a:p>
          <a:endParaRPr lang="es-ES"/>
        </a:p>
      </dgm:t>
    </dgm:pt>
    <dgm:pt modelId="{37C635BF-1F6A-41E3-92D9-B9F5CADA6036}" type="sibTrans" cxnId="{FF311206-BAD7-4458-A2DE-F08E1F2A8D77}">
      <dgm:prSet/>
      <dgm:spPr/>
      <dgm:t>
        <a:bodyPr/>
        <a:lstStyle/>
        <a:p>
          <a:endParaRPr lang="es-ES"/>
        </a:p>
      </dgm:t>
    </dgm:pt>
    <dgm:pt modelId="{4BFA6A16-6EDA-411F-8927-C3B05E55AB00}" type="pres">
      <dgm:prSet presAssocID="{407E332F-D143-413E-99B5-CD4D021A2EF6}" presName="linear" presStyleCnt="0">
        <dgm:presLayoutVars>
          <dgm:animLvl val="lvl"/>
          <dgm:resizeHandles val="exact"/>
        </dgm:presLayoutVars>
      </dgm:prSet>
      <dgm:spPr/>
    </dgm:pt>
    <dgm:pt modelId="{1E2470F4-2CF1-40F2-9097-0594951C2F9A}" type="pres">
      <dgm:prSet presAssocID="{72960F73-DD8E-4AAB-A449-3F38450EA24B}" presName="parentText" presStyleLbl="node1" presStyleIdx="0" presStyleCnt="4">
        <dgm:presLayoutVars>
          <dgm:chMax val="0"/>
          <dgm:bulletEnabled val="1"/>
        </dgm:presLayoutVars>
      </dgm:prSet>
      <dgm:spPr/>
    </dgm:pt>
    <dgm:pt modelId="{D16480FE-1B0E-4AB3-B088-4DBC07410B20}" type="pres">
      <dgm:prSet presAssocID="{86E7CE84-DF53-41A8-8888-BBC4D37F21D4}" presName="spacer" presStyleCnt="0"/>
      <dgm:spPr/>
    </dgm:pt>
    <dgm:pt modelId="{EFF33C1F-B1C5-4529-B9FC-262741C9EA77}" type="pres">
      <dgm:prSet presAssocID="{AA14D62D-C502-4ED0-921B-7AD4389D8413}" presName="parentText" presStyleLbl="node1" presStyleIdx="1" presStyleCnt="4">
        <dgm:presLayoutVars>
          <dgm:chMax val="0"/>
          <dgm:bulletEnabled val="1"/>
        </dgm:presLayoutVars>
      </dgm:prSet>
      <dgm:spPr/>
    </dgm:pt>
    <dgm:pt modelId="{55CE5011-AE5B-468F-90E1-338FF30F26D6}" type="pres">
      <dgm:prSet presAssocID="{5F92A4E6-51D0-442F-8500-1109B8E4B34E}" presName="spacer" presStyleCnt="0"/>
      <dgm:spPr/>
    </dgm:pt>
    <dgm:pt modelId="{658D46B5-29B5-405B-9D06-F70327E5E89F}" type="pres">
      <dgm:prSet presAssocID="{144B1D05-F3CE-476E-92B8-6025F5AF1609}" presName="parentText" presStyleLbl="node1" presStyleIdx="2" presStyleCnt="4">
        <dgm:presLayoutVars>
          <dgm:chMax val="0"/>
          <dgm:bulletEnabled val="1"/>
        </dgm:presLayoutVars>
      </dgm:prSet>
      <dgm:spPr/>
    </dgm:pt>
    <dgm:pt modelId="{0634A75C-7681-4E5B-93E2-859AA85E335D}" type="pres">
      <dgm:prSet presAssocID="{37C635BF-1F6A-41E3-92D9-B9F5CADA6036}" presName="spacer" presStyleCnt="0"/>
      <dgm:spPr/>
    </dgm:pt>
    <dgm:pt modelId="{56AE4978-391C-4684-95A6-29608824A41E}" type="pres">
      <dgm:prSet presAssocID="{9D226F66-6744-4F72-8AAD-FAF5E2689E90}" presName="parentText" presStyleLbl="node1" presStyleIdx="3" presStyleCnt="4">
        <dgm:presLayoutVars>
          <dgm:chMax val="0"/>
          <dgm:bulletEnabled val="1"/>
        </dgm:presLayoutVars>
      </dgm:prSet>
      <dgm:spPr/>
    </dgm:pt>
  </dgm:ptLst>
  <dgm:cxnLst>
    <dgm:cxn modelId="{FF311206-BAD7-4458-A2DE-F08E1F2A8D77}" srcId="{407E332F-D143-413E-99B5-CD4D021A2EF6}" destId="{144B1D05-F3CE-476E-92B8-6025F5AF1609}" srcOrd="2" destOrd="0" parTransId="{A9FD1545-1E79-4375-8C68-CC4946A10C4E}" sibTransId="{37C635BF-1F6A-41E3-92D9-B9F5CADA6036}"/>
    <dgm:cxn modelId="{1E6D520C-E7D7-44D7-AA66-9371EB84CD5F}" type="presOf" srcId="{407E332F-D143-413E-99B5-CD4D021A2EF6}" destId="{4BFA6A16-6EDA-411F-8927-C3B05E55AB00}" srcOrd="0" destOrd="0" presId="urn:microsoft.com/office/officeart/2005/8/layout/vList2"/>
    <dgm:cxn modelId="{54E9C51E-FCEF-4679-A9CC-AABEE176CC5D}" type="presOf" srcId="{144B1D05-F3CE-476E-92B8-6025F5AF1609}" destId="{658D46B5-29B5-405B-9D06-F70327E5E89F}" srcOrd="0" destOrd="0" presId="urn:microsoft.com/office/officeart/2005/8/layout/vList2"/>
    <dgm:cxn modelId="{8884EC21-3858-4D27-AD7E-496C00647D91}" type="presOf" srcId="{72960F73-DD8E-4AAB-A449-3F38450EA24B}" destId="{1E2470F4-2CF1-40F2-9097-0594951C2F9A}" srcOrd="0" destOrd="0" presId="urn:microsoft.com/office/officeart/2005/8/layout/vList2"/>
    <dgm:cxn modelId="{67184B38-66B6-4F68-88B3-16C074501870}" srcId="{407E332F-D143-413E-99B5-CD4D021A2EF6}" destId="{72960F73-DD8E-4AAB-A449-3F38450EA24B}" srcOrd="0" destOrd="0" parTransId="{15B30A17-4515-4AD2-A856-1F5EE6CD7099}" sibTransId="{86E7CE84-DF53-41A8-8888-BBC4D37F21D4}"/>
    <dgm:cxn modelId="{40F1FD66-B76D-4150-9F08-1DE55E6B57A7}" srcId="{407E332F-D143-413E-99B5-CD4D021A2EF6}" destId="{9D226F66-6744-4F72-8AAD-FAF5E2689E90}" srcOrd="3" destOrd="0" parTransId="{ABD78D1B-BF2D-4A1C-816E-3504F57DF70F}" sibTransId="{51D6672F-17AB-4BB8-9B6F-0BF418683DAB}"/>
    <dgm:cxn modelId="{8F548253-6C38-44C6-A6CE-3A5A10B4471A}" type="presOf" srcId="{AA14D62D-C502-4ED0-921B-7AD4389D8413}" destId="{EFF33C1F-B1C5-4529-B9FC-262741C9EA77}" srcOrd="0" destOrd="0" presId="urn:microsoft.com/office/officeart/2005/8/layout/vList2"/>
    <dgm:cxn modelId="{CE480879-7A8F-4A68-B106-6FDDB7D2B716}" srcId="{407E332F-D143-413E-99B5-CD4D021A2EF6}" destId="{AA14D62D-C502-4ED0-921B-7AD4389D8413}" srcOrd="1" destOrd="0" parTransId="{7AE14E07-26E7-49F7-9495-D3FD45E6D921}" sibTransId="{5F92A4E6-51D0-442F-8500-1109B8E4B34E}"/>
    <dgm:cxn modelId="{B8C87291-418A-4DD0-BC70-4104DD36296E}" type="presOf" srcId="{9D226F66-6744-4F72-8AAD-FAF5E2689E90}" destId="{56AE4978-391C-4684-95A6-29608824A41E}" srcOrd="0" destOrd="0" presId="urn:microsoft.com/office/officeart/2005/8/layout/vList2"/>
    <dgm:cxn modelId="{63D9FE0F-12A6-4A78-8081-A003928EAA3A}" type="presParOf" srcId="{4BFA6A16-6EDA-411F-8927-C3B05E55AB00}" destId="{1E2470F4-2CF1-40F2-9097-0594951C2F9A}" srcOrd="0" destOrd="0" presId="urn:microsoft.com/office/officeart/2005/8/layout/vList2"/>
    <dgm:cxn modelId="{608D3900-971A-4A64-B913-70C53A6BC6F0}" type="presParOf" srcId="{4BFA6A16-6EDA-411F-8927-C3B05E55AB00}" destId="{D16480FE-1B0E-4AB3-B088-4DBC07410B20}" srcOrd="1" destOrd="0" presId="urn:microsoft.com/office/officeart/2005/8/layout/vList2"/>
    <dgm:cxn modelId="{7E000549-E537-448E-8434-DD54123922FD}" type="presParOf" srcId="{4BFA6A16-6EDA-411F-8927-C3B05E55AB00}" destId="{EFF33C1F-B1C5-4529-B9FC-262741C9EA77}" srcOrd="2" destOrd="0" presId="urn:microsoft.com/office/officeart/2005/8/layout/vList2"/>
    <dgm:cxn modelId="{74A39AA2-3469-447B-994D-EBCC57E78302}" type="presParOf" srcId="{4BFA6A16-6EDA-411F-8927-C3B05E55AB00}" destId="{55CE5011-AE5B-468F-90E1-338FF30F26D6}" srcOrd="3" destOrd="0" presId="urn:microsoft.com/office/officeart/2005/8/layout/vList2"/>
    <dgm:cxn modelId="{FFD6710F-E2E8-4C9A-93BE-D8579B9DCFC2}" type="presParOf" srcId="{4BFA6A16-6EDA-411F-8927-C3B05E55AB00}" destId="{658D46B5-29B5-405B-9D06-F70327E5E89F}" srcOrd="4" destOrd="0" presId="urn:microsoft.com/office/officeart/2005/8/layout/vList2"/>
    <dgm:cxn modelId="{C64C709D-F82A-4413-B782-1409079871AF}" type="presParOf" srcId="{4BFA6A16-6EDA-411F-8927-C3B05E55AB00}" destId="{0634A75C-7681-4E5B-93E2-859AA85E335D}" srcOrd="5" destOrd="0" presId="urn:microsoft.com/office/officeart/2005/8/layout/vList2"/>
    <dgm:cxn modelId="{F506EC2C-EC58-4688-B2E8-8467D5AD3D11}" type="presParOf" srcId="{4BFA6A16-6EDA-411F-8927-C3B05E55AB00}" destId="{56AE4978-391C-4684-95A6-29608824A41E}"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7E332F-D143-413E-99B5-CD4D021A2EF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960F73-DD8E-4AAB-A449-3F38450EA24B}">
      <dgm:prSet/>
      <dgm:spPr/>
      <dgm:t>
        <a:bodyPr/>
        <a:lstStyle/>
        <a:p>
          <a:pPr rtl="0"/>
          <a:r>
            <a:rPr lang="es-ES"/>
            <a:t>Algoritmo de </a:t>
          </a:r>
          <a:r>
            <a:rPr lang="es-ES">
              <a:latin typeface="Century Gothic" panose="020B0502020202020204"/>
            </a:rPr>
            <a:t>BackPropagation</a:t>
          </a:r>
          <a:r>
            <a:rPr lang="es-ES"/>
            <a:t>: Consiste en recorrer la Red neuronal capa a capa desde </a:t>
          </a:r>
          <a:r>
            <a:rPr lang="es-ES">
              <a:latin typeface="Century Gothic" panose="020B0502020202020204"/>
            </a:rPr>
            <a:t>adelante</a:t>
          </a:r>
          <a:r>
            <a:rPr lang="es-ES"/>
            <a:t>, hacia </a:t>
          </a:r>
          <a:r>
            <a:rPr lang="es-ES">
              <a:latin typeface="Century Gothic" panose="020B0502020202020204"/>
            </a:rPr>
            <a:t>atras</a:t>
          </a:r>
          <a:r>
            <a:rPr lang="es-ES"/>
            <a:t>.</a:t>
          </a:r>
          <a:endParaRPr lang="es-ES">
            <a:latin typeface="Century Gothic" panose="020B0502020202020204"/>
          </a:endParaRPr>
        </a:p>
      </dgm:t>
    </dgm:pt>
    <dgm:pt modelId="{15B30A17-4515-4AD2-A856-1F5EE6CD7099}" type="parTrans" cxnId="{67184B38-66B6-4F68-88B3-16C074501870}">
      <dgm:prSet/>
      <dgm:spPr/>
      <dgm:t>
        <a:bodyPr/>
        <a:lstStyle/>
        <a:p>
          <a:endParaRPr lang="en-US"/>
        </a:p>
      </dgm:t>
    </dgm:pt>
    <dgm:pt modelId="{86E7CE84-DF53-41A8-8888-BBC4D37F21D4}" type="sibTrans" cxnId="{67184B38-66B6-4F68-88B3-16C074501870}">
      <dgm:prSet/>
      <dgm:spPr/>
      <dgm:t>
        <a:bodyPr/>
        <a:lstStyle/>
        <a:p>
          <a:endParaRPr lang="en-US"/>
        </a:p>
      </dgm:t>
    </dgm:pt>
    <dgm:pt modelId="{AA14D62D-C502-4ED0-921B-7AD4389D8413}">
      <dgm:prSet phldr="0"/>
      <dgm:spPr/>
      <dgm:t>
        <a:bodyPr/>
        <a:lstStyle/>
        <a:p>
          <a:r>
            <a:rPr lang="es-ES" dirty="0"/>
            <a:t>En este momento se usa la matriz de errores producida por el algoritmo de </a:t>
          </a:r>
          <a:r>
            <a:rPr lang="es-ES" dirty="0" err="1"/>
            <a:t>FordwardPropagation</a:t>
          </a:r>
          <a:r>
            <a:rPr lang="es-ES" dirty="0"/>
            <a:t>, para calcular el descenso del gradiente.</a:t>
          </a:r>
        </a:p>
      </dgm:t>
    </dgm:pt>
    <dgm:pt modelId="{7AE14E07-26E7-49F7-9495-D3FD45E6D921}" type="parTrans" cxnId="{CE480879-7A8F-4A68-B106-6FDDB7D2B716}">
      <dgm:prSet/>
      <dgm:spPr/>
      <dgm:t>
        <a:bodyPr/>
        <a:lstStyle/>
        <a:p>
          <a:endParaRPr lang="es-ES"/>
        </a:p>
      </dgm:t>
    </dgm:pt>
    <dgm:pt modelId="{5F92A4E6-51D0-442F-8500-1109B8E4B34E}" type="sibTrans" cxnId="{CE480879-7A8F-4A68-B106-6FDDB7D2B716}">
      <dgm:prSet/>
      <dgm:spPr/>
      <dgm:t>
        <a:bodyPr/>
        <a:lstStyle/>
        <a:p>
          <a:endParaRPr lang="es-ES"/>
        </a:p>
      </dgm:t>
    </dgm:pt>
    <dgm:pt modelId="{94A8CABB-2A33-4D0D-A6D7-A9EE54CF00F9}">
      <dgm:prSet phldr="0"/>
      <dgm:spPr/>
      <dgm:t>
        <a:bodyPr/>
        <a:lstStyle/>
        <a:p>
          <a:r>
            <a:rPr lang="es-ES" dirty="0"/>
            <a:t>Para realizar el descenso del gradiente se necesitan 4 derivadas parciales.</a:t>
          </a:r>
        </a:p>
      </dgm:t>
    </dgm:pt>
    <dgm:pt modelId="{C8E5D56F-3C68-4CA4-88F4-27BB509927BF}" type="parTrans" cxnId="{01718BB6-81CB-4B96-9A0A-427E8C09E86A}">
      <dgm:prSet/>
      <dgm:spPr/>
      <dgm:t>
        <a:bodyPr/>
        <a:lstStyle/>
        <a:p>
          <a:endParaRPr lang="es-ES"/>
        </a:p>
      </dgm:t>
    </dgm:pt>
    <dgm:pt modelId="{123973F6-A808-4330-9AD5-49CF8E3F5B8F}" type="sibTrans" cxnId="{01718BB6-81CB-4B96-9A0A-427E8C09E86A}">
      <dgm:prSet/>
      <dgm:spPr/>
      <dgm:t>
        <a:bodyPr/>
        <a:lstStyle/>
        <a:p>
          <a:endParaRPr lang="es-ES"/>
        </a:p>
      </dgm:t>
    </dgm:pt>
    <dgm:pt modelId="{D1197C81-F497-40D4-AAB0-EA6B2E79C328}" type="pres">
      <dgm:prSet presAssocID="{407E332F-D143-413E-99B5-CD4D021A2EF6}" presName="linear" presStyleCnt="0">
        <dgm:presLayoutVars>
          <dgm:animLvl val="lvl"/>
          <dgm:resizeHandles val="exact"/>
        </dgm:presLayoutVars>
      </dgm:prSet>
      <dgm:spPr/>
    </dgm:pt>
    <dgm:pt modelId="{77C5FC0B-CB1A-4FA1-B91A-E22199CB98D3}" type="pres">
      <dgm:prSet presAssocID="{72960F73-DD8E-4AAB-A449-3F38450EA24B}" presName="parentText" presStyleLbl="node1" presStyleIdx="0" presStyleCnt="3">
        <dgm:presLayoutVars>
          <dgm:chMax val="0"/>
          <dgm:bulletEnabled val="1"/>
        </dgm:presLayoutVars>
      </dgm:prSet>
      <dgm:spPr/>
    </dgm:pt>
    <dgm:pt modelId="{D30197A4-10F5-4D8E-ACC7-59F8886FE2F1}" type="pres">
      <dgm:prSet presAssocID="{86E7CE84-DF53-41A8-8888-BBC4D37F21D4}" presName="spacer" presStyleCnt="0"/>
      <dgm:spPr/>
    </dgm:pt>
    <dgm:pt modelId="{62E41E95-F11D-49EC-AD87-10B29A952695}" type="pres">
      <dgm:prSet presAssocID="{AA14D62D-C502-4ED0-921B-7AD4389D8413}" presName="parentText" presStyleLbl="node1" presStyleIdx="1" presStyleCnt="3">
        <dgm:presLayoutVars>
          <dgm:chMax val="0"/>
          <dgm:bulletEnabled val="1"/>
        </dgm:presLayoutVars>
      </dgm:prSet>
      <dgm:spPr/>
    </dgm:pt>
    <dgm:pt modelId="{ECAC48E8-A273-42E3-A1F3-C4681CD0E23E}" type="pres">
      <dgm:prSet presAssocID="{5F92A4E6-51D0-442F-8500-1109B8E4B34E}" presName="spacer" presStyleCnt="0"/>
      <dgm:spPr/>
    </dgm:pt>
    <dgm:pt modelId="{0B6E5445-F793-40EE-89B4-12DFF97C95FD}" type="pres">
      <dgm:prSet presAssocID="{94A8CABB-2A33-4D0D-A6D7-A9EE54CF00F9}" presName="parentText" presStyleLbl="node1" presStyleIdx="2" presStyleCnt="3">
        <dgm:presLayoutVars>
          <dgm:chMax val="0"/>
          <dgm:bulletEnabled val="1"/>
        </dgm:presLayoutVars>
      </dgm:prSet>
      <dgm:spPr/>
    </dgm:pt>
  </dgm:ptLst>
  <dgm:cxnLst>
    <dgm:cxn modelId="{A27AE32F-EF4A-400F-8D0D-63B7B93FD8E5}" type="presOf" srcId="{AA14D62D-C502-4ED0-921B-7AD4389D8413}" destId="{62E41E95-F11D-49EC-AD87-10B29A952695}" srcOrd="0" destOrd="0" presId="urn:microsoft.com/office/officeart/2005/8/layout/vList2"/>
    <dgm:cxn modelId="{67184B38-66B6-4F68-88B3-16C074501870}" srcId="{407E332F-D143-413E-99B5-CD4D021A2EF6}" destId="{72960F73-DD8E-4AAB-A449-3F38450EA24B}" srcOrd="0" destOrd="0" parTransId="{15B30A17-4515-4AD2-A856-1F5EE6CD7099}" sibTransId="{86E7CE84-DF53-41A8-8888-BBC4D37F21D4}"/>
    <dgm:cxn modelId="{BDD0E96E-6177-4A72-A090-7419BCD82130}" type="presOf" srcId="{72960F73-DD8E-4AAB-A449-3F38450EA24B}" destId="{77C5FC0B-CB1A-4FA1-B91A-E22199CB98D3}" srcOrd="0" destOrd="0" presId="urn:microsoft.com/office/officeart/2005/8/layout/vList2"/>
    <dgm:cxn modelId="{E2B49C50-5C8A-4763-8AD0-FE035EB93FE9}" type="presOf" srcId="{94A8CABB-2A33-4D0D-A6D7-A9EE54CF00F9}" destId="{0B6E5445-F793-40EE-89B4-12DFF97C95FD}" srcOrd="0" destOrd="0" presId="urn:microsoft.com/office/officeart/2005/8/layout/vList2"/>
    <dgm:cxn modelId="{CE480879-7A8F-4A68-B106-6FDDB7D2B716}" srcId="{407E332F-D143-413E-99B5-CD4D021A2EF6}" destId="{AA14D62D-C502-4ED0-921B-7AD4389D8413}" srcOrd="1" destOrd="0" parTransId="{7AE14E07-26E7-49F7-9495-D3FD45E6D921}" sibTransId="{5F92A4E6-51D0-442F-8500-1109B8E4B34E}"/>
    <dgm:cxn modelId="{88C39A90-DFFB-4F65-B8D8-8BADFE55EA03}" type="presOf" srcId="{407E332F-D143-413E-99B5-CD4D021A2EF6}" destId="{D1197C81-F497-40D4-AAB0-EA6B2E79C328}" srcOrd="0" destOrd="0" presId="urn:microsoft.com/office/officeart/2005/8/layout/vList2"/>
    <dgm:cxn modelId="{01718BB6-81CB-4B96-9A0A-427E8C09E86A}" srcId="{407E332F-D143-413E-99B5-CD4D021A2EF6}" destId="{94A8CABB-2A33-4D0D-A6D7-A9EE54CF00F9}" srcOrd="2" destOrd="0" parTransId="{C8E5D56F-3C68-4CA4-88F4-27BB509927BF}" sibTransId="{123973F6-A808-4330-9AD5-49CF8E3F5B8F}"/>
    <dgm:cxn modelId="{BB603BFD-B3DF-47B7-9732-A45D441A91A9}" type="presParOf" srcId="{D1197C81-F497-40D4-AAB0-EA6B2E79C328}" destId="{77C5FC0B-CB1A-4FA1-B91A-E22199CB98D3}" srcOrd="0" destOrd="0" presId="urn:microsoft.com/office/officeart/2005/8/layout/vList2"/>
    <dgm:cxn modelId="{FBB6365B-E602-4072-960C-30699846EECC}" type="presParOf" srcId="{D1197C81-F497-40D4-AAB0-EA6B2E79C328}" destId="{D30197A4-10F5-4D8E-ACC7-59F8886FE2F1}" srcOrd="1" destOrd="0" presId="urn:microsoft.com/office/officeart/2005/8/layout/vList2"/>
    <dgm:cxn modelId="{55F74C22-94AF-4546-959C-DF6779D1BBCD}" type="presParOf" srcId="{D1197C81-F497-40D4-AAB0-EA6B2E79C328}" destId="{62E41E95-F11D-49EC-AD87-10B29A952695}" srcOrd="2" destOrd="0" presId="urn:microsoft.com/office/officeart/2005/8/layout/vList2"/>
    <dgm:cxn modelId="{35715184-6D72-4B3B-ADF2-2488B3E0F87B}" type="presParOf" srcId="{D1197C81-F497-40D4-AAB0-EA6B2E79C328}" destId="{ECAC48E8-A273-42E3-A1F3-C4681CD0E23E}" srcOrd="3" destOrd="0" presId="urn:microsoft.com/office/officeart/2005/8/layout/vList2"/>
    <dgm:cxn modelId="{ABCBA3DA-FA6D-4918-91F5-278FCCA29517}" type="presParOf" srcId="{D1197C81-F497-40D4-AAB0-EA6B2E79C328}" destId="{0B6E5445-F793-40EE-89B4-12DFF97C95FD}"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E332F-D143-413E-99B5-CD4D021A2EF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960F73-DD8E-4AAB-A449-3F38450EA24B}">
      <dgm:prSet/>
      <dgm:spPr/>
      <dgm:t>
        <a:bodyPr/>
        <a:lstStyle/>
        <a:p>
          <a:pPr rtl="0"/>
          <a:r>
            <a:rPr lang="es-ES" dirty="0">
              <a:latin typeface="Century Gothic" panose="020B0502020202020204"/>
            </a:rPr>
            <a:t>Los perceptrones disponen de una función de activación el cual permite que a neurona se active o no, dependiendo de un rango de valores.</a:t>
          </a:r>
        </a:p>
        <a:p>
          <a:pPr rtl="0"/>
          <a:r>
            <a:rPr lang="es-ES" dirty="0">
              <a:latin typeface="Century Gothic" panose="020B0502020202020204"/>
            </a:rPr>
            <a:t>Imitando así la activación de tan solo algunas neuronas relacionadas con un concepto aprendido en el caso del cerebro humano.</a:t>
          </a:r>
        </a:p>
      </dgm:t>
    </dgm:pt>
    <dgm:pt modelId="{15B30A17-4515-4AD2-A856-1F5EE6CD7099}" type="parTrans" cxnId="{67184B38-66B6-4F68-88B3-16C074501870}">
      <dgm:prSet/>
      <dgm:spPr/>
      <dgm:t>
        <a:bodyPr/>
        <a:lstStyle/>
        <a:p>
          <a:endParaRPr lang="en-US"/>
        </a:p>
      </dgm:t>
    </dgm:pt>
    <dgm:pt modelId="{86E7CE84-DF53-41A8-8888-BBC4D37F21D4}" type="sibTrans" cxnId="{67184B38-66B6-4F68-88B3-16C074501870}">
      <dgm:prSet/>
      <dgm:spPr/>
      <dgm:t>
        <a:bodyPr/>
        <a:lstStyle/>
        <a:p>
          <a:endParaRPr lang="en-US"/>
        </a:p>
      </dgm:t>
    </dgm:pt>
    <dgm:pt modelId="{AA14D62D-C502-4ED0-921B-7AD4389D8413}">
      <dgm:prSet phldr="0"/>
      <dgm:spPr/>
      <dgm:t>
        <a:bodyPr/>
        <a:lstStyle/>
        <a:p>
          <a:r>
            <a:rPr lang="es-ES" dirty="0"/>
            <a:t>También se usa una función de activación para eliminar la linealidad de las funciones, evitando así que la suma de todas las funciones colapse en una sola recta.</a:t>
          </a:r>
        </a:p>
      </dgm:t>
    </dgm:pt>
    <dgm:pt modelId="{7AE14E07-26E7-49F7-9495-D3FD45E6D921}" type="parTrans" cxnId="{CE480879-7A8F-4A68-B106-6FDDB7D2B716}">
      <dgm:prSet/>
      <dgm:spPr/>
      <dgm:t>
        <a:bodyPr/>
        <a:lstStyle/>
        <a:p>
          <a:endParaRPr lang="es-ES"/>
        </a:p>
      </dgm:t>
    </dgm:pt>
    <dgm:pt modelId="{5F92A4E6-51D0-442F-8500-1109B8E4B34E}" type="sibTrans" cxnId="{CE480879-7A8F-4A68-B106-6FDDB7D2B716}">
      <dgm:prSet/>
      <dgm:spPr/>
      <dgm:t>
        <a:bodyPr/>
        <a:lstStyle/>
        <a:p>
          <a:endParaRPr lang="es-ES"/>
        </a:p>
      </dgm:t>
    </dgm:pt>
    <dgm:pt modelId="{F14971CD-6BE7-4C6A-98F2-2D2BF38BFD49}">
      <dgm:prSet phldr="0"/>
      <dgm:spPr/>
      <dgm:t>
        <a:bodyPr/>
        <a:lstStyle/>
        <a:p>
          <a:r>
            <a:rPr lang="es-ES" dirty="0"/>
            <a:t>En este caso la función que mejor se adapta a las necesidades del alumno es la función tangente hiperbólica.</a:t>
          </a:r>
        </a:p>
        <a:p>
          <a:r>
            <a:rPr lang="es-ES" dirty="0"/>
            <a:t>Porque acota el resultado a 3 </a:t>
          </a:r>
          <a:r>
            <a:rPr lang="es-ES" dirty="0">
              <a:latin typeface="Century Gothic" panose="020B0502020202020204"/>
            </a:rPr>
            <a:t>posibilidades</a:t>
          </a:r>
          <a:r>
            <a:rPr lang="es-ES" dirty="0"/>
            <a:t> -1, 0 </a:t>
          </a:r>
          <a:r>
            <a:rPr lang="es-ES" dirty="0">
              <a:latin typeface="Century Gothic" panose="020B0502020202020204"/>
            </a:rPr>
            <a:t>y</a:t>
          </a:r>
          <a:r>
            <a:rPr lang="es-ES" dirty="0"/>
            <a:t> 1.</a:t>
          </a:r>
        </a:p>
      </dgm:t>
    </dgm:pt>
    <dgm:pt modelId="{C6C3E90D-3EC0-4D5F-BC8F-34AC43F6547E}" type="parTrans" cxnId="{8BB3E79F-3C30-4B54-9098-F7AD611B2B3B}">
      <dgm:prSet/>
      <dgm:spPr/>
      <dgm:t>
        <a:bodyPr/>
        <a:lstStyle/>
        <a:p>
          <a:endParaRPr lang="es-ES"/>
        </a:p>
      </dgm:t>
    </dgm:pt>
    <dgm:pt modelId="{6948EB20-9D90-4714-92C9-C7390868FC79}" type="sibTrans" cxnId="{8BB3E79F-3C30-4B54-9098-F7AD611B2B3B}">
      <dgm:prSet/>
      <dgm:spPr/>
      <dgm:t>
        <a:bodyPr/>
        <a:lstStyle/>
        <a:p>
          <a:endParaRPr lang="en-US"/>
        </a:p>
      </dgm:t>
    </dgm:pt>
    <dgm:pt modelId="{94A8CABB-2A33-4D0D-A6D7-A9EE54CF00F9}">
      <dgm:prSet phldr="0"/>
      <dgm:spPr/>
      <dgm:t>
        <a:bodyPr/>
        <a:lstStyle/>
        <a:p>
          <a:r>
            <a:rPr lang="es-ES" dirty="0"/>
            <a:t>Hay que saber escoger que función de activación es la mas adecuada para tu red neuronal, o para que capas de tu red neuronal es mejor un tipo de función y para que otras capas que otro tipo de función.</a:t>
          </a:r>
        </a:p>
      </dgm:t>
    </dgm:pt>
    <dgm:pt modelId="{C8E5D56F-3C68-4CA4-88F4-27BB509927BF}" type="parTrans" cxnId="{01718BB6-81CB-4B96-9A0A-427E8C09E86A}">
      <dgm:prSet/>
      <dgm:spPr/>
      <dgm:t>
        <a:bodyPr/>
        <a:lstStyle/>
        <a:p>
          <a:endParaRPr lang="es-ES"/>
        </a:p>
      </dgm:t>
    </dgm:pt>
    <dgm:pt modelId="{123973F6-A808-4330-9AD5-49CF8E3F5B8F}" type="sibTrans" cxnId="{01718BB6-81CB-4B96-9A0A-427E8C09E86A}">
      <dgm:prSet/>
      <dgm:spPr/>
      <dgm:t>
        <a:bodyPr/>
        <a:lstStyle/>
        <a:p>
          <a:endParaRPr lang="es-ES"/>
        </a:p>
      </dgm:t>
    </dgm:pt>
    <dgm:pt modelId="{F8ABCDED-F4DD-4888-8BBC-47D7BB97F5B3}">
      <dgm:prSet phldr="0"/>
      <dgm:spPr/>
      <dgm:t>
        <a:bodyPr/>
        <a:lstStyle/>
        <a:p>
          <a:pPr rtl="0"/>
          <a:r>
            <a:rPr lang="es-ES" dirty="0">
              <a:latin typeface="Century Gothic" panose="020B0502020202020204"/>
            </a:rPr>
            <a:t>Esto se realiza </a:t>
          </a:r>
          <a:r>
            <a:rPr lang="es-ES" dirty="0" err="1">
              <a:latin typeface="Century Gothic" panose="020B0502020202020204"/>
            </a:rPr>
            <a:t>asi</a:t>
          </a:r>
          <a:r>
            <a:rPr lang="es-ES" dirty="0">
              <a:latin typeface="Century Gothic" panose="020B0502020202020204"/>
            </a:rPr>
            <a:t> porque los datos de entrada en la red neuronal son -1, 0 y 1.</a:t>
          </a:r>
          <a:endParaRPr lang="es-ES" dirty="0"/>
        </a:p>
      </dgm:t>
    </dgm:pt>
    <dgm:pt modelId="{E02FA027-EAC3-47C6-ABF5-BBDEF871FF13}" type="parTrans" cxnId="{299246A6-5B6C-4BD9-BEF2-03CC2C62AA45}">
      <dgm:prSet/>
      <dgm:spPr/>
      <dgm:t>
        <a:bodyPr/>
        <a:lstStyle/>
        <a:p>
          <a:endParaRPr lang="es-ES"/>
        </a:p>
      </dgm:t>
    </dgm:pt>
    <dgm:pt modelId="{396AD330-318C-4FFC-A28E-408EE7B007D8}" type="sibTrans" cxnId="{299246A6-5B6C-4BD9-BEF2-03CC2C62AA45}">
      <dgm:prSet/>
      <dgm:spPr/>
      <dgm:t>
        <a:bodyPr/>
        <a:lstStyle/>
        <a:p>
          <a:endParaRPr lang="es-ES"/>
        </a:p>
      </dgm:t>
    </dgm:pt>
    <dgm:pt modelId="{D1197C81-F497-40D4-AAB0-EA6B2E79C328}" type="pres">
      <dgm:prSet presAssocID="{407E332F-D143-413E-99B5-CD4D021A2EF6}" presName="linear" presStyleCnt="0">
        <dgm:presLayoutVars>
          <dgm:animLvl val="lvl"/>
          <dgm:resizeHandles val="exact"/>
        </dgm:presLayoutVars>
      </dgm:prSet>
      <dgm:spPr/>
    </dgm:pt>
    <dgm:pt modelId="{77C5FC0B-CB1A-4FA1-B91A-E22199CB98D3}" type="pres">
      <dgm:prSet presAssocID="{72960F73-DD8E-4AAB-A449-3F38450EA24B}" presName="parentText" presStyleLbl="node1" presStyleIdx="0" presStyleCnt="5">
        <dgm:presLayoutVars>
          <dgm:chMax val="0"/>
          <dgm:bulletEnabled val="1"/>
        </dgm:presLayoutVars>
      </dgm:prSet>
      <dgm:spPr/>
    </dgm:pt>
    <dgm:pt modelId="{D30197A4-10F5-4D8E-ACC7-59F8886FE2F1}" type="pres">
      <dgm:prSet presAssocID="{86E7CE84-DF53-41A8-8888-BBC4D37F21D4}" presName="spacer" presStyleCnt="0"/>
      <dgm:spPr/>
    </dgm:pt>
    <dgm:pt modelId="{62E41E95-F11D-49EC-AD87-10B29A952695}" type="pres">
      <dgm:prSet presAssocID="{AA14D62D-C502-4ED0-921B-7AD4389D8413}" presName="parentText" presStyleLbl="node1" presStyleIdx="1" presStyleCnt="5">
        <dgm:presLayoutVars>
          <dgm:chMax val="0"/>
          <dgm:bulletEnabled val="1"/>
        </dgm:presLayoutVars>
      </dgm:prSet>
      <dgm:spPr/>
    </dgm:pt>
    <dgm:pt modelId="{ECAC48E8-A273-42E3-A1F3-C4681CD0E23E}" type="pres">
      <dgm:prSet presAssocID="{5F92A4E6-51D0-442F-8500-1109B8E4B34E}" presName="spacer" presStyleCnt="0"/>
      <dgm:spPr/>
    </dgm:pt>
    <dgm:pt modelId="{0B6E5445-F793-40EE-89B4-12DFF97C95FD}" type="pres">
      <dgm:prSet presAssocID="{94A8CABB-2A33-4D0D-A6D7-A9EE54CF00F9}" presName="parentText" presStyleLbl="node1" presStyleIdx="2" presStyleCnt="5">
        <dgm:presLayoutVars>
          <dgm:chMax val="0"/>
          <dgm:bulletEnabled val="1"/>
        </dgm:presLayoutVars>
      </dgm:prSet>
      <dgm:spPr/>
    </dgm:pt>
    <dgm:pt modelId="{A4959EED-BFF7-48F1-B880-53730DA9B6FC}" type="pres">
      <dgm:prSet presAssocID="{123973F6-A808-4330-9AD5-49CF8E3F5B8F}" presName="spacer" presStyleCnt="0"/>
      <dgm:spPr/>
    </dgm:pt>
    <dgm:pt modelId="{34C33C0D-249D-438A-AB1E-BC606DB827BC}" type="pres">
      <dgm:prSet presAssocID="{F14971CD-6BE7-4C6A-98F2-2D2BF38BFD49}" presName="parentText" presStyleLbl="node1" presStyleIdx="3" presStyleCnt="5">
        <dgm:presLayoutVars>
          <dgm:chMax val="0"/>
          <dgm:bulletEnabled val="1"/>
        </dgm:presLayoutVars>
      </dgm:prSet>
      <dgm:spPr/>
    </dgm:pt>
    <dgm:pt modelId="{6370959C-D3F7-4E83-AE68-AB332C9F8E62}" type="pres">
      <dgm:prSet presAssocID="{6948EB20-9D90-4714-92C9-C7390868FC79}" presName="spacer" presStyleCnt="0"/>
      <dgm:spPr/>
    </dgm:pt>
    <dgm:pt modelId="{BF4E7F4A-EB5E-4882-9306-5AAF8B9DD04D}" type="pres">
      <dgm:prSet presAssocID="{F8ABCDED-F4DD-4888-8BBC-47D7BB97F5B3}" presName="parentText" presStyleLbl="node1" presStyleIdx="4" presStyleCnt="5">
        <dgm:presLayoutVars>
          <dgm:chMax val="0"/>
          <dgm:bulletEnabled val="1"/>
        </dgm:presLayoutVars>
      </dgm:prSet>
      <dgm:spPr/>
    </dgm:pt>
  </dgm:ptLst>
  <dgm:cxnLst>
    <dgm:cxn modelId="{95A93E03-3FE3-4EB2-A5D8-8E78C296497B}" type="presOf" srcId="{AA14D62D-C502-4ED0-921B-7AD4389D8413}" destId="{62E41E95-F11D-49EC-AD87-10B29A952695}" srcOrd="0" destOrd="0" presId="urn:microsoft.com/office/officeart/2005/8/layout/vList2"/>
    <dgm:cxn modelId="{44957419-07B8-43F6-832D-9D1E8A1A2D9E}" type="presOf" srcId="{F14971CD-6BE7-4C6A-98F2-2D2BF38BFD49}" destId="{34C33C0D-249D-438A-AB1E-BC606DB827BC}" srcOrd="0" destOrd="0" presId="urn:microsoft.com/office/officeart/2005/8/layout/vList2"/>
    <dgm:cxn modelId="{67184B38-66B6-4F68-88B3-16C074501870}" srcId="{407E332F-D143-413E-99B5-CD4D021A2EF6}" destId="{72960F73-DD8E-4AAB-A449-3F38450EA24B}" srcOrd="0" destOrd="0" parTransId="{15B30A17-4515-4AD2-A856-1F5EE6CD7099}" sibTransId="{86E7CE84-DF53-41A8-8888-BBC4D37F21D4}"/>
    <dgm:cxn modelId="{CE480879-7A8F-4A68-B106-6FDDB7D2B716}" srcId="{407E332F-D143-413E-99B5-CD4D021A2EF6}" destId="{AA14D62D-C502-4ED0-921B-7AD4389D8413}" srcOrd="1" destOrd="0" parTransId="{7AE14E07-26E7-49F7-9495-D3FD45E6D921}" sibTransId="{5F92A4E6-51D0-442F-8500-1109B8E4B34E}"/>
    <dgm:cxn modelId="{9717BF86-4326-4974-8BEB-B11F56E6D9DC}" type="presOf" srcId="{F8ABCDED-F4DD-4888-8BBC-47D7BB97F5B3}" destId="{BF4E7F4A-EB5E-4882-9306-5AAF8B9DD04D}" srcOrd="0" destOrd="0" presId="urn:microsoft.com/office/officeart/2005/8/layout/vList2"/>
    <dgm:cxn modelId="{C512DA87-7019-400A-BA0F-71A664D452DE}" type="presOf" srcId="{407E332F-D143-413E-99B5-CD4D021A2EF6}" destId="{D1197C81-F497-40D4-AAB0-EA6B2E79C328}" srcOrd="0" destOrd="0" presId="urn:microsoft.com/office/officeart/2005/8/layout/vList2"/>
    <dgm:cxn modelId="{8BB3E79F-3C30-4B54-9098-F7AD611B2B3B}" srcId="{407E332F-D143-413E-99B5-CD4D021A2EF6}" destId="{F14971CD-6BE7-4C6A-98F2-2D2BF38BFD49}" srcOrd="3" destOrd="0" parTransId="{C6C3E90D-3EC0-4D5F-BC8F-34AC43F6547E}" sibTransId="{6948EB20-9D90-4714-92C9-C7390868FC79}"/>
    <dgm:cxn modelId="{299246A6-5B6C-4BD9-BEF2-03CC2C62AA45}" srcId="{407E332F-D143-413E-99B5-CD4D021A2EF6}" destId="{F8ABCDED-F4DD-4888-8BBC-47D7BB97F5B3}" srcOrd="4" destOrd="0" parTransId="{E02FA027-EAC3-47C6-ABF5-BBDEF871FF13}" sibTransId="{396AD330-318C-4FFC-A28E-408EE7B007D8}"/>
    <dgm:cxn modelId="{01718BB6-81CB-4B96-9A0A-427E8C09E86A}" srcId="{407E332F-D143-413E-99B5-CD4D021A2EF6}" destId="{94A8CABB-2A33-4D0D-A6D7-A9EE54CF00F9}" srcOrd="2" destOrd="0" parTransId="{C8E5D56F-3C68-4CA4-88F4-27BB509927BF}" sibTransId="{123973F6-A808-4330-9AD5-49CF8E3F5B8F}"/>
    <dgm:cxn modelId="{6CD530C9-368F-4D75-8592-4E32F879BE7B}" type="presOf" srcId="{94A8CABB-2A33-4D0D-A6D7-A9EE54CF00F9}" destId="{0B6E5445-F793-40EE-89B4-12DFF97C95FD}" srcOrd="0" destOrd="0" presId="urn:microsoft.com/office/officeart/2005/8/layout/vList2"/>
    <dgm:cxn modelId="{7CDE8FD1-00D9-4AC7-A091-35EF85C17A10}" type="presOf" srcId="{72960F73-DD8E-4AAB-A449-3F38450EA24B}" destId="{77C5FC0B-CB1A-4FA1-B91A-E22199CB98D3}" srcOrd="0" destOrd="0" presId="urn:microsoft.com/office/officeart/2005/8/layout/vList2"/>
    <dgm:cxn modelId="{F62B1443-4781-47C7-ACBB-596D0E0A3C04}" type="presParOf" srcId="{D1197C81-F497-40D4-AAB0-EA6B2E79C328}" destId="{77C5FC0B-CB1A-4FA1-B91A-E22199CB98D3}" srcOrd="0" destOrd="0" presId="urn:microsoft.com/office/officeart/2005/8/layout/vList2"/>
    <dgm:cxn modelId="{2409611A-B0F1-4BBC-88FB-76BB001919B3}" type="presParOf" srcId="{D1197C81-F497-40D4-AAB0-EA6B2E79C328}" destId="{D30197A4-10F5-4D8E-ACC7-59F8886FE2F1}" srcOrd="1" destOrd="0" presId="urn:microsoft.com/office/officeart/2005/8/layout/vList2"/>
    <dgm:cxn modelId="{7F37B396-9033-40B8-9D95-65F78B178745}" type="presParOf" srcId="{D1197C81-F497-40D4-AAB0-EA6B2E79C328}" destId="{62E41E95-F11D-49EC-AD87-10B29A952695}" srcOrd="2" destOrd="0" presId="urn:microsoft.com/office/officeart/2005/8/layout/vList2"/>
    <dgm:cxn modelId="{27355FB8-9416-476D-BA7F-7B64F9F97758}" type="presParOf" srcId="{D1197C81-F497-40D4-AAB0-EA6B2E79C328}" destId="{ECAC48E8-A273-42E3-A1F3-C4681CD0E23E}" srcOrd="3" destOrd="0" presId="urn:microsoft.com/office/officeart/2005/8/layout/vList2"/>
    <dgm:cxn modelId="{638B4D42-C161-4E17-B0AF-9E6CB9A3793B}" type="presParOf" srcId="{D1197C81-F497-40D4-AAB0-EA6B2E79C328}" destId="{0B6E5445-F793-40EE-89B4-12DFF97C95FD}" srcOrd="4" destOrd="0" presId="urn:microsoft.com/office/officeart/2005/8/layout/vList2"/>
    <dgm:cxn modelId="{982C2D26-6593-452B-8FE5-472317CFC883}" type="presParOf" srcId="{D1197C81-F497-40D4-AAB0-EA6B2E79C328}" destId="{A4959EED-BFF7-48F1-B880-53730DA9B6FC}" srcOrd="5" destOrd="0" presId="urn:microsoft.com/office/officeart/2005/8/layout/vList2"/>
    <dgm:cxn modelId="{89A6BE0E-7F9B-475D-B633-635A87D5F534}" type="presParOf" srcId="{D1197C81-F497-40D4-AAB0-EA6B2E79C328}" destId="{34C33C0D-249D-438A-AB1E-BC606DB827BC}" srcOrd="6" destOrd="0" presId="urn:microsoft.com/office/officeart/2005/8/layout/vList2"/>
    <dgm:cxn modelId="{3F9D9F6D-5F64-4E35-B43C-7BF5F20E680F}" type="presParOf" srcId="{D1197C81-F497-40D4-AAB0-EA6B2E79C328}" destId="{6370959C-D3F7-4E83-AE68-AB332C9F8E62}" srcOrd="7" destOrd="0" presId="urn:microsoft.com/office/officeart/2005/8/layout/vList2"/>
    <dgm:cxn modelId="{8776480B-6C95-4C03-8513-9EDB89F5BC83}" type="presParOf" srcId="{D1197C81-F497-40D4-AAB0-EA6B2E79C328}" destId="{BF4E7F4A-EB5E-4882-9306-5AAF8B9DD04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E332F-D143-413E-99B5-CD4D021A2EF6}" type="doc">
      <dgm:prSet loTypeId="urn:microsoft.com/office/officeart/2005/8/layout/vList2" loCatId="list" qsTypeId="urn:microsoft.com/office/officeart/2005/8/quickstyle/simple2" qsCatId="simple" csTypeId="urn:microsoft.com/office/officeart/2005/8/colors/colorful5" csCatId="colorful" phldr="1"/>
      <dgm:spPr/>
      <dgm:t>
        <a:bodyPr/>
        <a:lstStyle/>
        <a:p>
          <a:endParaRPr lang="en-US"/>
        </a:p>
      </dgm:t>
    </dgm:pt>
    <dgm:pt modelId="{72960F73-DD8E-4AAB-A449-3F38450EA24B}">
      <dgm:prSet/>
      <dgm:spPr/>
      <dgm:t>
        <a:bodyPr/>
        <a:lstStyle/>
        <a:p>
          <a:pPr rtl="0"/>
          <a:r>
            <a:rPr lang="es-ES" dirty="0"/>
            <a:t>El coche esta formado por 4 motores 3V-12V.</a:t>
          </a:r>
          <a:endParaRPr lang="es-ES" dirty="0">
            <a:latin typeface="Century Gothic" panose="020B0502020202020204"/>
          </a:endParaRPr>
        </a:p>
      </dgm:t>
    </dgm:pt>
    <dgm:pt modelId="{15B30A17-4515-4AD2-A856-1F5EE6CD7099}" type="parTrans" cxnId="{67184B38-66B6-4F68-88B3-16C074501870}">
      <dgm:prSet/>
      <dgm:spPr/>
      <dgm:t>
        <a:bodyPr/>
        <a:lstStyle/>
        <a:p>
          <a:endParaRPr lang="en-US"/>
        </a:p>
      </dgm:t>
    </dgm:pt>
    <dgm:pt modelId="{86E7CE84-DF53-41A8-8888-BBC4D37F21D4}" type="sibTrans" cxnId="{67184B38-66B6-4F68-88B3-16C074501870}">
      <dgm:prSet/>
      <dgm:spPr/>
      <dgm:t>
        <a:bodyPr/>
        <a:lstStyle/>
        <a:p>
          <a:endParaRPr lang="en-US"/>
        </a:p>
      </dgm:t>
    </dgm:pt>
    <dgm:pt modelId="{AA14D62D-C502-4ED0-921B-7AD4389D8413}">
      <dgm:prSet phldr="0"/>
      <dgm:spPr/>
      <dgm:t>
        <a:bodyPr/>
        <a:lstStyle/>
        <a:p>
          <a:r>
            <a:rPr lang="es-ES" dirty="0"/>
            <a:t>Los motores son controlados por una pequeña placa casera que tiene 2 chips L293D.</a:t>
          </a:r>
        </a:p>
      </dgm:t>
    </dgm:pt>
    <dgm:pt modelId="{7AE14E07-26E7-49F7-9495-D3FD45E6D921}" type="parTrans" cxnId="{CE480879-7A8F-4A68-B106-6FDDB7D2B716}">
      <dgm:prSet/>
      <dgm:spPr/>
      <dgm:t>
        <a:bodyPr/>
        <a:lstStyle/>
        <a:p>
          <a:endParaRPr lang="es-ES"/>
        </a:p>
      </dgm:t>
    </dgm:pt>
    <dgm:pt modelId="{5F92A4E6-51D0-442F-8500-1109B8E4B34E}" type="sibTrans" cxnId="{CE480879-7A8F-4A68-B106-6FDDB7D2B716}">
      <dgm:prSet/>
      <dgm:spPr/>
      <dgm:t>
        <a:bodyPr/>
        <a:lstStyle/>
        <a:p>
          <a:endParaRPr lang="es-ES"/>
        </a:p>
      </dgm:t>
    </dgm:pt>
    <dgm:pt modelId="{F14971CD-6BE7-4C6A-98F2-2D2BF38BFD49}">
      <dgm:prSet phldr="0"/>
      <dgm:spPr/>
      <dgm:t>
        <a:bodyPr/>
        <a:lstStyle/>
        <a:p>
          <a:r>
            <a:rPr lang="es-ES" dirty="0"/>
            <a:t>El microcontrolador se encarga de recibir las señales de los sensores de ultrasonidos y controlar la placa que gestiona los motores.</a:t>
          </a:r>
        </a:p>
      </dgm:t>
    </dgm:pt>
    <dgm:pt modelId="{C6C3E90D-3EC0-4D5F-BC8F-34AC43F6547E}" type="parTrans" cxnId="{8BB3E79F-3C30-4B54-9098-F7AD611B2B3B}">
      <dgm:prSet/>
      <dgm:spPr/>
      <dgm:t>
        <a:bodyPr/>
        <a:lstStyle/>
        <a:p>
          <a:endParaRPr lang="es-ES"/>
        </a:p>
      </dgm:t>
    </dgm:pt>
    <dgm:pt modelId="{6948EB20-9D90-4714-92C9-C7390868FC79}" type="sibTrans" cxnId="{8BB3E79F-3C30-4B54-9098-F7AD611B2B3B}">
      <dgm:prSet/>
      <dgm:spPr/>
      <dgm:t>
        <a:bodyPr/>
        <a:lstStyle/>
        <a:p>
          <a:endParaRPr lang="en-US"/>
        </a:p>
      </dgm:t>
    </dgm:pt>
    <dgm:pt modelId="{6489100D-A0D7-4940-9F44-7EED7651DBE0}">
      <dgm:prSet/>
      <dgm:spPr/>
      <dgm:t>
        <a:bodyPr/>
        <a:lstStyle/>
        <a:p>
          <a:pPr rtl="0"/>
          <a:r>
            <a:rPr lang="es-ES" dirty="0">
              <a:latin typeface="Century Gothic" panose="020B0502020202020204"/>
            </a:rPr>
            <a:t>Dispone de 5 sensores de ultrasonidos que utiliza, para detectar los obstáculos y evitarlos.</a:t>
          </a:r>
        </a:p>
      </dgm:t>
    </dgm:pt>
    <dgm:pt modelId="{DC1C7E29-7960-4D99-BED9-5155342832C8}" type="parTrans" cxnId="{2F2B1AE1-61BE-4C6E-82FD-82A71E029BD3}">
      <dgm:prSet/>
      <dgm:spPr/>
      <dgm:t>
        <a:bodyPr/>
        <a:lstStyle/>
        <a:p>
          <a:endParaRPr lang="es-ES"/>
        </a:p>
      </dgm:t>
    </dgm:pt>
    <dgm:pt modelId="{1FF820C6-8196-4BE3-B63C-CA53E1A238E9}" type="sibTrans" cxnId="{2F2B1AE1-61BE-4C6E-82FD-82A71E029BD3}">
      <dgm:prSet/>
      <dgm:spPr/>
      <dgm:t>
        <a:bodyPr/>
        <a:lstStyle/>
        <a:p>
          <a:endParaRPr lang="es-ES"/>
        </a:p>
      </dgm:t>
    </dgm:pt>
    <dgm:pt modelId="{90452EC6-6EE2-4BB2-A19A-1C989FF17048}" type="pres">
      <dgm:prSet presAssocID="{407E332F-D143-413E-99B5-CD4D021A2EF6}" presName="linear" presStyleCnt="0">
        <dgm:presLayoutVars>
          <dgm:animLvl val="lvl"/>
          <dgm:resizeHandles val="exact"/>
        </dgm:presLayoutVars>
      </dgm:prSet>
      <dgm:spPr/>
    </dgm:pt>
    <dgm:pt modelId="{554D684F-09B5-4267-867E-E57C6B00B4C6}" type="pres">
      <dgm:prSet presAssocID="{72960F73-DD8E-4AAB-A449-3F38450EA24B}" presName="parentText" presStyleLbl="node1" presStyleIdx="0" presStyleCnt="4">
        <dgm:presLayoutVars>
          <dgm:chMax val="0"/>
          <dgm:bulletEnabled val="1"/>
        </dgm:presLayoutVars>
      </dgm:prSet>
      <dgm:spPr/>
    </dgm:pt>
    <dgm:pt modelId="{00D114FF-EEC7-42AF-97E7-D64EA9732FAF}" type="pres">
      <dgm:prSet presAssocID="{86E7CE84-DF53-41A8-8888-BBC4D37F21D4}" presName="spacer" presStyleCnt="0"/>
      <dgm:spPr/>
    </dgm:pt>
    <dgm:pt modelId="{FA655600-7B31-45C0-BF6F-30CB0D915C1D}" type="pres">
      <dgm:prSet presAssocID="{6489100D-A0D7-4940-9F44-7EED7651DBE0}" presName="parentText" presStyleLbl="node1" presStyleIdx="1" presStyleCnt="4">
        <dgm:presLayoutVars>
          <dgm:chMax val="0"/>
          <dgm:bulletEnabled val="1"/>
        </dgm:presLayoutVars>
      </dgm:prSet>
      <dgm:spPr/>
    </dgm:pt>
    <dgm:pt modelId="{74B77C1F-FAED-425B-BA51-E5444C1FCC48}" type="pres">
      <dgm:prSet presAssocID="{1FF820C6-8196-4BE3-B63C-CA53E1A238E9}" presName="spacer" presStyleCnt="0"/>
      <dgm:spPr/>
    </dgm:pt>
    <dgm:pt modelId="{32B8B3E7-D70A-4618-8144-3045E0268E2E}" type="pres">
      <dgm:prSet presAssocID="{AA14D62D-C502-4ED0-921B-7AD4389D8413}" presName="parentText" presStyleLbl="node1" presStyleIdx="2" presStyleCnt="4">
        <dgm:presLayoutVars>
          <dgm:chMax val="0"/>
          <dgm:bulletEnabled val="1"/>
        </dgm:presLayoutVars>
      </dgm:prSet>
      <dgm:spPr/>
    </dgm:pt>
    <dgm:pt modelId="{0EC4E07A-396A-4EA6-BBC6-A2180C7FA061}" type="pres">
      <dgm:prSet presAssocID="{5F92A4E6-51D0-442F-8500-1109B8E4B34E}" presName="spacer" presStyleCnt="0"/>
      <dgm:spPr/>
    </dgm:pt>
    <dgm:pt modelId="{0E0C90A8-508C-490B-9CC9-0A839E4C2376}" type="pres">
      <dgm:prSet presAssocID="{F14971CD-6BE7-4C6A-98F2-2D2BF38BFD49}" presName="parentText" presStyleLbl="node1" presStyleIdx="3" presStyleCnt="4">
        <dgm:presLayoutVars>
          <dgm:chMax val="0"/>
          <dgm:bulletEnabled val="1"/>
        </dgm:presLayoutVars>
      </dgm:prSet>
      <dgm:spPr/>
    </dgm:pt>
  </dgm:ptLst>
  <dgm:cxnLst>
    <dgm:cxn modelId="{67184B38-66B6-4F68-88B3-16C074501870}" srcId="{407E332F-D143-413E-99B5-CD4D021A2EF6}" destId="{72960F73-DD8E-4AAB-A449-3F38450EA24B}" srcOrd="0" destOrd="0" parTransId="{15B30A17-4515-4AD2-A856-1F5EE6CD7099}" sibTransId="{86E7CE84-DF53-41A8-8888-BBC4D37F21D4}"/>
    <dgm:cxn modelId="{DE51DD40-29FE-46BE-A541-D6326FA52DB2}" type="presOf" srcId="{407E332F-D143-413E-99B5-CD4D021A2EF6}" destId="{90452EC6-6EE2-4BB2-A19A-1C989FF17048}" srcOrd="0" destOrd="0" presId="urn:microsoft.com/office/officeart/2005/8/layout/vList2"/>
    <dgm:cxn modelId="{F33F5574-D58A-4754-8CE6-6D5241A3A58C}" type="presOf" srcId="{72960F73-DD8E-4AAB-A449-3F38450EA24B}" destId="{554D684F-09B5-4267-867E-E57C6B00B4C6}" srcOrd="0" destOrd="0" presId="urn:microsoft.com/office/officeart/2005/8/layout/vList2"/>
    <dgm:cxn modelId="{CE480879-7A8F-4A68-B106-6FDDB7D2B716}" srcId="{407E332F-D143-413E-99B5-CD4D021A2EF6}" destId="{AA14D62D-C502-4ED0-921B-7AD4389D8413}" srcOrd="2" destOrd="0" parTransId="{7AE14E07-26E7-49F7-9495-D3FD45E6D921}" sibTransId="{5F92A4E6-51D0-442F-8500-1109B8E4B34E}"/>
    <dgm:cxn modelId="{8BB3E79F-3C30-4B54-9098-F7AD611B2B3B}" srcId="{407E332F-D143-413E-99B5-CD4D021A2EF6}" destId="{F14971CD-6BE7-4C6A-98F2-2D2BF38BFD49}" srcOrd="3" destOrd="0" parTransId="{C6C3E90D-3EC0-4D5F-BC8F-34AC43F6547E}" sibTransId="{6948EB20-9D90-4714-92C9-C7390868FC79}"/>
    <dgm:cxn modelId="{B178B0B0-0BDC-43B1-A21C-BAA90CCA9CB7}" type="presOf" srcId="{F14971CD-6BE7-4C6A-98F2-2D2BF38BFD49}" destId="{0E0C90A8-508C-490B-9CC9-0A839E4C2376}" srcOrd="0" destOrd="0" presId="urn:microsoft.com/office/officeart/2005/8/layout/vList2"/>
    <dgm:cxn modelId="{2F2B1AE1-61BE-4C6E-82FD-82A71E029BD3}" srcId="{407E332F-D143-413E-99B5-CD4D021A2EF6}" destId="{6489100D-A0D7-4940-9F44-7EED7651DBE0}" srcOrd="1" destOrd="0" parTransId="{DC1C7E29-7960-4D99-BED9-5155342832C8}" sibTransId="{1FF820C6-8196-4BE3-B63C-CA53E1A238E9}"/>
    <dgm:cxn modelId="{0F43D2E2-C5A5-4F44-9057-AA5670508462}" type="presOf" srcId="{6489100D-A0D7-4940-9F44-7EED7651DBE0}" destId="{FA655600-7B31-45C0-BF6F-30CB0D915C1D}" srcOrd="0" destOrd="0" presId="urn:microsoft.com/office/officeart/2005/8/layout/vList2"/>
    <dgm:cxn modelId="{05FA87E3-76E6-4659-A89C-6C52885BB2CB}" type="presOf" srcId="{AA14D62D-C502-4ED0-921B-7AD4389D8413}" destId="{32B8B3E7-D70A-4618-8144-3045E0268E2E}" srcOrd="0" destOrd="0" presId="urn:microsoft.com/office/officeart/2005/8/layout/vList2"/>
    <dgm:cxn modelId="{915C781C-EB0E-422B-BA22-01496BAB4460}" type="presParOf" srcId="{90452EC6-6EE2-4BB2-A19A-1C989FF17048}" destId="{554D684F-09B5-4267-867E-E57C6B00B4C6}" srcOrd="0" destOrd="0" presId="urn:microsoft.com/office/officeart/2005/8/layout/vList2"/>
    <dgm:cxn modelId="{3EFF828A-C33A-44B9-A8B9-5E9410B50483}" type="presParOf" srcId="{90452EC6-6EE2-4BB2-A19A-1C989FF17048}" destId="{00D114FF-EEC7-42AF-97E7-D64EA9732FAF}" srcOrd="1" destOrd="0" presId="urn:microsoft.com/office/officeart/2005/8/layout/vList2"/>
    <dgm:cxn modelId="{29B227CB-932F-4489-947B-78781C29939F}" type="presParOf" srcId="{90452EC6-6EE2-4BB2-A19A-1C989FF17048}" destId="{FA655600-7B31-45C0-BF6F-30CB0D915C1D}" srcOrd="2" destOrd="0" presId="urn:microsoft.com/office/officeart/2005/8/layout/vList2"/>
    <dgm:cxn modelId="{7D292E86-7210-4459-8617-453B00566F15}" type="presParOf" srcId="{90452EC6-6EE2-4BB2-A19A-1C989FF17048}" destId="{74B77C1F-FAED-425B-BA51-E5444C1FCC48}" srcOrd="3" destOrd="0" presId="urn:microsoft.com/office/officeart/2005/8/layout/vList2"/>
    <dgm:cxn modelId="{731142EA-1AFA-490A-9D6E-E477B5B3CB92}" type="presParOf" srcId="{90452EC6-6EE2-4BB2-A19A-1C989FF17048}" destId="{32B8B3E7-D70A-4618-8144-3045E0268E2E}" srcOrd="4" destOrd="0" presId="urn:microsoft.com/office/officeart/2005/8/layout/vList2"/>
    <dgm:cxn modelId="{B01167C1-3437-4C22-8F01-9D51885F4E39}" type="presParOf" srcId="{90452EC6-6EE2-4BB2-A19A-1C989FF17048}" destId="{0EC4E07A-396A-4EA6-BBC6-A2180C7FA061}" srcOrd="5" destOrd="0" presId="urn:microsoft.com/office/officeart/2005/8/layout/vList2"/>
    <dgm:cxn modelId="{48E869E0-4F9B-4152-80A8-A1DCC0F08EC9}" type="presParOf" srcId="{90452EC6-6EE2-4BB2-A19A-1C989FF17048}" destId="{0E0C90A8-508C-490B-9CC9-0A839E4C2376}"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E332F-D143-413E-99B5-CD4D021A2EF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960F73-DD8E-4AAB-A449-3F38450EA24B}">
      <dgm:prSet/>
      <dgm:spPr/>
      <dgm:t>
        <a:bodyPr/>
        <a:lstStyle/>
        <a:p>
          <a:pPr rtl="0"/>
          <a:r>
            <a:rPr lang="es-ES" dirty="0"/>
            <a:t>La red neuronal tiene que aprender a usar los 3 sensores delanteros y los 4 motores para conducir.</a:t>
          </a:r>
          <a:endParaRPr lang="es-ES" dirty="0">
            <a:latin typeface="Century Gothic" panose="020B0502020202020204"/>
          </a:endParaRPr>
        </a:p>
      </dgm:t>
    </dgm:pt>
    <dgm:pt modelId="{15B30A17-4515-4AD2-A856-1F5EE6CD7099}" type="parTrans" cxnId="{67184B38-66B6-4F68-88B3-16C074501870}">
      <dgm:prSet/>
      <dgm:spPr/>
      <dgm:t>
        <a:bodyPr/>
        <a:lstStyle/>
        <a:p>
          <a:endParaRPr lang="en-US"/>
        </a:p>
      </dgm:t>
    </dgm:pt>
    <dgm:pt modelId="{86E7CE84-DF53-41A8-8888-BBC4D37F21D4}" type="sibTrans" cxnId="{67184B38-66B6-4F68-88B3-16C074501870}">
      <dgm:prSet/>
      <dgm:spPr/>
      <dgm:t>
        <a:bodyPr/>
        <a:lstStyle/>
        <a:p>
          <a:endParaRPr lang="en-US"/>
        </a:p>
      </dgm:t>
    </dgm:pt>
    <dgm:pt modelId="{AA14D62D-C502-4ED0-921B-7AD4389D8413}">
      <dgm:prSet phldr="0"/>
      <dgm:spPr/>
      <dgm:t>
        <a:bodyPr/>
        <a:lstStyle/>
        <a:p>
          <a:r>
            <a:rPr lang="es-ES" dirty="0"/>
            <a:t>Para poder entrenar una red neuronal se necesita un </a:t>
          </a:r>
          <a:r>
            <a:rPr lang="es-ES" dirty="0" err="1"/>
            <a:t>Dataset</a:t>
          </a:r>
          <a:r>
            <a:rPr lang="es-ES" dirty="0"/>
            <a:t>. Para ello el alumno a desarrollado el suyo propio.</a:t>
          </a:r>
        </a:p>
      </dgm:t>
    </dgm:pt>
    <dgm:pt modelId="{7AE14E07-26E7-49F7-9495-D3FD45E6D921}" type="parTrans" cxnId="{CE480879-7A8F-4A68-B106-6FDDB7D2B716}">
      <dgm:prSet/>
      <dgm:spPr/>
      <dgm:t>
        <a:bodyPr/>
        <a:lstStyle/>
        <a:p>
          <a:endParaRPr lang="es-ES"/>
        </a:p>
      </dgm:t>
    </dgm:pt>
    <dgm:pt modelId="{5F92A4E6-51D0-442F-8500-1109B8E4B34E}" type="sibTrans" cxnId="{CE480879-7A8F-4A68-B106-6FDDB7D2B716}">
      <dgm:prSet/>
      <dgm:spPr/>
      <dgm:t>
        <a:bodyPr/>
        <a:lstStyle/>
        <a:p>
          <a:endParaRPr lang="es-ES"/>
        </a:p>
      </dgm:t>
    </dgm:pt>
    <dgm:pt modelId="{D1197C81-F497-40D4-AAB0-EA6B2E79C328}" type="pres">
      <dgm:prSet presAssocID="{407E332F-D143-413E-99B5-CD4D021A2EF6}" presName="linear" presStyleCnt="0">
        <dgm:presLayoutVars>
          <dgm:animLvl val="lvl"/>
          <dgm:resizeHandles val="exact"/>
        </dgm:presLayoutVars>
      </dgm:prSet>
      <dgm:spPr/>
    </dgm:pt>
    <dgm:pt modelId="{77C5FC0B-CB1A-4FA1-B91A-E22199CB98D3}" type="pres">
      <dgm:prSet presAssocID="{72960F73-DD8E-4AAB-A449-3F38450EA24B}" presName="parentText" presStyleLbl="node1" presStyleIdx="0" presStyleCnt="2">
        <dgm:presLayoutVars>
          <dgm:chMax val="0"/>
          <dgm:bulletEnabled val="1"/>
        </dgm:presLayoutVars>
      </dgm:prSet>
      <dgm:spPr/>
    </dgm:pt>
    <dgm:pt modelId="{D30197A4-10F5-4D8E-ACC7-59F8886FE2F1}" type="pres">
      <dgm:prSet presAssocID="{86E7CE84-DF53-41A8-8888-BBC4D37F21D4}" presName="spacer" presStyleCnt="0"/>
      <dgm:spPr/>
    </dgm:pt>
    <dgm:pt modelId="{62E41E95-F11D-49EC-AD87-10B29A952695}" type="pres">
      <dgm:prSet presAssocID="{AA14D62D-C502-4ED0-921B-7AD4389D8413}" presName="parentText" presStyleLbl="node1" presStyleIdx="1" presStyleCnt="2">
        <dgm:presLayoutVars>
          <dgm:chMax val="0"/>
          <dgm:bulletEnabled val="1"/>
        </dgm:presLayoutVars>
      </dgm:prSet>
      <dgm:spPr/>
    </dgm:pt>
  </dgm:ptLst>
  <dgm:cxnLst>
    <dgm:cxn modelId="{67184B38-66B6-4F68-88B3-16C074501870}" srcId="{407E332F-D143-413E-99B5-CD4D021A2EF6}" destId="{72960F73-DD8E-4AAB-A449-3F38450EA24B}" srcOrd="0" destOrd="0" parTransId="{15B30A17-4515-4AD2-A856-1F5EE6CD7099}" sibTransId="{86E7CE84-DF53-41A8-8888-BBC4D37F21D4}"/>
    <dgm:cxn modelId="{BDBDD461-73C0-4E24-B181-13CEB6D12180}" type="presOf" srcId="{407E332F-D143-413E-99B5-CD4D021A2EF6}" destId="{D1197C81-F497-40D4-AAB0-EA6B2E79C328}" srcOrd="0" destOrd="0" presId="urn:microsoft.com/office/officeart/2005/8/layout/vList2"/>
    <dgm:cxn modelId="{C34C9872-CD56-4176-888F-52225AB6E5F8}" type="presOf" srcId="{AA14D62D-C502-4ED0-921B-7AD4389D8413}" destId="{62E41E95-F11D-49EC-AD87-10B29A952695}" srcOrd="0" destOrd="0" presId="urn:microsoft.com/office/officeart/2005/8/layout/vList2"/>
    <dgm:cxn modelId="{CE480879-7A8F-4A68-B106-6FDDB7D2B716}" srcId="{407E332F-D143-413E-99B5-CD4D021A2EF6}" destId="{AA14D62D-C502-4ED0-921B-7AD4389D8413}" srcOrd="1" destOrd="0" parTransId="{7AE14E07-26E7-49F7-9495-D3FD45E6D921}" sibTransId="{5F92A4E6-51D0-442F-8500-1109B8E4B34E}"/>
    <dgm:cxn modelId="{71F390B4-5B1A-4F66-B853-30DD60938B01}" type="presOf" srcId="{72960F73-DD8E-4AAB-A449-3F38450EA24B}" destId="{77C5FC0B-CB1A-4FA1-B91A-E22199CB98D3}" srcOrd="0" destOrd="0" presId="urn:microsoft.com/office/officeart/2005/8/layout/vList2"/>
    <dgm:cxn modelId="{1493BA86-9503-4C38-B806-EBF1E17ED936}" type="presParOf" srcId="{D1197C81-F497-40D4-AAB0-EA6B2E79C328}" destId="{77C5FC0B-CB1A-4FA1-B91A-E22199CB98D3}" srcOrd="0" destOrd="0" presId="urn:microsoft.com/office/officeart/2005/8/layout/vList2"/>
    <dgm:cxn modelId="{6401ABF6-49BE-4258-8660-86E337685EEF}" type="presParOf" srcId="{D1197C81-F497-40D4-AAB0-EA6B2E79C328}" destId="{D30197A4-10F5-4D8E-ACC7-59F8886FE2F1}" srcOrd="1" destOrd="0" presId="urn:microsoft.com/office/officeart/2005/8/layout/vList2"/>
    <dgm:cxn modelId="{CAD4B707-BFBC-489D-AF72-A07336A230A0}" type="presParOf" srcId="{D1197C81-F497-40D4-AAB0-EA6B2E79C328}" destId="{62E41E95-F11D-49EC-AD87-10B29A952695}"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E332F-D143-413E-99B5-CD4D021A2EF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960F73-DD8E-4AAB-A449-3F38450EA24B}">
      <dgm:prSet/>
      <dgm:spPr/>
      <dgm:t>
        <a:bodyPr/>
        <a:lstStyle/>
        <a:p>
          <a:pPr rtl="0"/>
          <a:r>
            <a:rPr lang="es-ES" dirty="0"/>
            <a:t>El coche usa los sensores laterales para mejorar  su conducción en los interiores.</a:t>
          </a:r>
          <a:endParaRPr lang="es-ES" dirty="0">
            <a:latin typeface="Century Gothic" panose="020B0502020202020204"/>
          </a:endParaRPr>
        </a:p>
      </dgm:t>
    </dgm:pt>
    <dgm:pt modelId="{15B30A17-4515-4AD2-A856-1F5EE6CD7099}" type="parTrans" cxnId="{67184B38-66B6-4F68-88B3-16C074501870}">
      <dgm:prSet/>
      <dgm:spPr/>
      <dgm:t>
        <a:bodyPr/>
        <a:lstStyle/>
        <a:p>
          <a:endParaRPr lang="en-US"/>
        </a:p>
      </dgm:t>
    </dgm:pt>
    <dgm:pt modelId="{86E7CE84-DF53-41A8-8888-BBC4D37F21D4}" type="sibTrans" cxnId="{67184B38-66B6-4F68-88B3-16C074501870}">
      <dgm:prSet/>
      <dgm:spPr/>
      <dgm:t>
        <a:bodyPr/>
        <a:lstStyle/>
        <a:p>
          <a:endParaRPr lang="en-US"/>
        </a:p>
      </dgm:t>
    </dgm:pt>
    <dgm:pt modelId="{AA14D62D-C502-4ED0-921B-7AD4389D8413}">
      <dgm:prSet phldr="0"/>
      <dgm:spPr/>
      <dgm:t>
        <a:bodyPr/>
        <a:lstStyle/>
        <a:p>
          <a:r>
            <a:rPr lang="es-ES" dirty="0"/>
            <a:t>Solo se debe de usar esta técnica en el caso de que se este seguro de que se tiene que actuar de una forma el 100% de las veces.</a:t>
          </a:r>
        </a:p>
      </dgm:t>
    </dgm:pt>
    <dgm:pt modelId="{7AE14E07-26E7-49F7-9495-D3FD45E6D921}" type="parTrans" cxnId="{CE480879-7A8F-4A68-B106-6FDDB7D2B716}">
      <dgm:prSet/>
      <dgm:spPr/>
      <dgm:t>
        <a:bodyPr/>
        <a:lstStyle/>
        <a:p>
          <a:endParaRPr lang="es-ES"/>
        </a:p>
      </dgm:t>
    </dgm:pt>
    <dgm:pt modelId="{5F92A4E6-51D0-442F-8500-1109B8E4B34E}" type="sibTrans" cxnId="{CE480879-7A8F-4A68-B106-6FDDB7D2B716}">
      <dgm:prSet/>
      <dgm:spPr/>
      <dgm:t>
        <a:bodyPr/>
        <a:lstStyle/>
        <a:p>
          <a:endParaRPr lang="es-ES"/>
        </a:p>
      </dgm:t>
    </dgm:pt>
    <dgm:pt modelId="{35577DBF-B873-4604-A777-0C412FCDECCE}">
      <dgm:prSet phldr="0"/>
      <dgm:spPr/>
      <dgm:t>
        <a:bodyPr/>
        <a:lstStyle/>
        <a:p>
          <a:r>
            <a:rPr lang="es-ES" dirty="0"/>
            <a:t>Se usan de esta forma para reducir  la cantidad de datos que se otorgan a la red neuronal para ser entrenada, y facilitar su aprendizaje.</a:t>
          </a:r>
        </a:p>
      </dgm:t>
    </dgm:pt>
    <dgm:pt modelId="{6A7605BE-B33B-44A0-814B-D864BBEE448E}" type="parTrans" cxnId="{3664DCB5-A4E3-474A-9AAD-869DD2260746}">
      <dgm:prSet/>
      <dgm:spPr/>
      <dgm:t>
        <a:bodyPr/>
        <a:lstStyle/>
        <a:p>
          <a:endParaRPr lang="es-ES"/>
        </a:p>
      </dgm:t>
    </dgm:pt>
    <dgm:pt modelId="{12888420-A7DF-4ED4-B31C-1ACA9E0263D1}" type="sibTrans" cxnId="{3664DCB5-A4E3-474A-9AAD-869DD2260746}">
      <dgm:prSet/>
      <dgm:spPr/>
      <dgm:t>
        <a:bodyPr/>
        <a:lstStyle/>
        <a:p>
          <a:endParaRPr lang="es-ES"/>
        </a:p>
      </dgm:t>
    </dgm:pt>
    <dgm:pt modelId="{93F69AC7-A412-45C6-9E3B-7956C31700B9}">
      <dgm:prSet phldr="0"/>
      <dgm:spPr/>
      <dgm:t>
        <a:bodyPr/>
        <a:lstStyle/>
        <a:p>
          <a:r>
            <a:rPr lang="es-ES" dirty="0"/>
            <a:t>Se consigue reducir el </a:t>
          </a:r>
          <a:r>
            <a:rPr lang="es-ES" dirty="0" err="1"/>
            <a:t>dataset</a:t>
          </a:r>
          <a:r>
            <a:rPr lang="es-ES" dirty="0"/>
            <a:t> de 125 posibilidades a 27, cosa que facilita mucho su creación.</a:t>
          </a:r>
        </a:p>
      </dgm:t>
    </dgm:pt>
    <dgm:pt modelId="{F403615E-C9C8-47D4-950E-21817C54616F}" type="parTrans" cxnId="{4D9AEF60-D3E7-4D53-B548-85D6850E7B48}">
      <dgm:prSet/>
      <dgm:spPr/>
      <dgm:t>
        <a:bodyPr/>
        <a:lstStyle/>
        <a:p>
          <a:endParaRPr lang="es-ES"/>
        </a:p>
      </dgm:t>
    </dgm:pt>
    <dgm:pt modelId="{A93438CA-5954-4662-B97A-905E635D90C5}" type="sibTrans" cxnId="{4D9AEF60-D3E7-4D53-B548-85D6850E7B48}">
      <dgm:prSet/>
      <dgm:spPr/>
      <dgm:t>
        <a:bodyPr/>
        <a:lstStyle/>
        <a:p>
          <a:endParaRPr lang="es-ES"/>
        </a:p>
      </dgm:t>
    </dgm:pt>
    <dgm:pt modelId="{D1197C81-F497-40D4-AAB0-EA6B2E79C328}" type="pres">
      <dgm:prSet presAssocID="{407E332F-D143-413E-99B5-CD4D021A2EF6}" presName="linear" presStyleCnt="0">
        <dgm:presLayoutVars>
          <dgm:animLvl val="lvl"/>
          <dgm:resizeHandles val="exact"/>
        </dgm:presLayoutVars>
      </dgm:prSet>
      <dgm:spPr/>
    </dgm:pt>
    <dgm:pt modelId="{77C5FC0B-CB1A-4FA1-B91A-E22199CB98D3}" type="pres">
      <dgm:prSet presAssocID="{72960F73-DD8E-4AAB-A449-3F38450EA24B}" presName="parentText" presStyleLbl="node1" presStyleIdx="0" presStyleCnt="4">
        <dgm:presLayoutVars>
          <dgm:chMax val="0"/>
          <dgm:bulletEnabled val="1"/>
        </dgm:presLayoutVars>
      </dgm:prSet>
      <dgm:spPr/>
    </dgm:pt>
    <dgm:pt modelId="{D30197A4-10F5-4D8E-ACC7-59F8886FE2F1}" type="pres">
      <dgm:prSet presAssocID="{86E7CE84-DF53-41A8-8888-BBC4D37F21D4}" presName="spacer" presStyleCnt="0"/>
      <dgm:spPr/>
    </dgm:pt>
    <dgm:pt modelId="{62E41E95-F11D-49EC-AD87-10B29A952695}" type="pres">
      <dgm:prSet presAssocID="{AA14D62D-C502-4ED0-921B-7AD4389D8413}" presName="parentText" presStyleLbl="node1" presStyleIdx="1" presStyleCnt="4">
        <dgm:presLayoutVars>
          <dgm:chMax val="0"/>
          <dgm:bulletEnabled val="1"/>
        </dgm:presLayoutVars>
      </dgm:prSet>
      <dgm:spPr/>
    </dgm:pt>
    <dgm:pt modelId="{96A2F3C5-09CE-4E1B-9DE2-07EB7A966E8E}" type="pres">
      <dgm:prSet presAssocID="{5F92A4E6-51D0-442F-8500-1109B8E4B34E}" presName="spacer" presStyleCnt="0"/>
      <dgm:spPr/>
    </dgm:pt>
    <dgm:pt modelId="{825C8F4F-B9F6-4C4F-893A-43A3C2FDBE61}" type="pres">
      <dgm:prSet presAssocID="{35577DBF-B873-4604-A777-0C412FCDECCE}" presName="parentText" presStyleLbl="node1" presStyleIdx="2" presStyleCnt="4">
        <dgm:presLayoutVars>
          <dgm:chMax val="0"/>
          <dgm:bulletEnabled val="1"/>
        </dgm:presLayoutVars>
      </dgm:prSet>
      <dgm:spPr/>
    </dgm:pt>
    <dgm:pt modelId="{8477D358-3646-4FA7-9312-F958D61501CC}" type="pres">
      <dgm:prSet presAssocID="{12888420-A7DF-4ED4-B31C-1ACA9E0263D1}" presName="spacer" presStyleCnt="0"/>
      <dgm:spPr/>
    </dgm:pt>
    <dgm:pt modelId="{129D4420-6CF0-40A2-B631-0FD04E3D562C}" type="pres">
      <dgm:prSet presAssocID="{93F69AC7-A412-45C6-9E3B-7956C31700B9}" presName="parentText" presStyleLbl="node1" presStyleIdx="3" presStyleCnt="4">
        <dgm:presLayoutVars>
          <dgm:chMax val="0"/>
          <dgm:bulletEnabled val="1"/>
        </dgm:presLayoutVars>
      </dgm:prSet>
      <dgm:spPr/>
    </dgm:pt>
  </dgm:ptLst>
  <dgm:cxnLst>
    <dgm:cxn modelId="{3A691637-3B68-4F07-AAA6-39836C0BB7F5}" type="presOf" srcId="{35577DBF-B873-4604-A777-0C412FCDECCE}" destId="{825C8F4F-B9F6-4C4F-893A-43A3C2FDBE61}" srcOrd="0" destOrd="0" presId="urn:microsoft.com/office/officeart/2005/8/layout/vList2"/>
    <dgm:cxn modelId="{67184B38-66B6-4F68-88B3-16C074501870}" srcId="{407E332F-D143-413E-99B5-CD4D021A2EF6}" destId="{72960F73-DD8E-4AAB-A449-3F38450EA24B}" srcOrd="0" destOrd="0" parTransId="{15B30A17-4515-4AD2-A856-1F5EE6CD7099}" sibTransId="{86E7CE84-DF53-41A8-8888-BBC4D37F21D4}"/>
    <dgm:cxn modelId="{4D9AEF60-D3E7-4D53-B548-85D6850E7B48}" srcId="{407E332F-D143-413E-99B5-CD4D021A2EF6}" destId="{93F69AC7-A412-45C6-9E3B-7956C31700B9}" srcOrd="3" destOrd="0" parTransId="{F403615E-C9C8-47D4-950E-21817C54616F}" sibTransId="{A93438CA-5954-4662-B97A-905E635D90C5}"/>
    <dgm:cxn modelId="{BDBDD461-73C0-4E24-B181-13CEB6D12180}" type="presOf" srcId="{407E332F-D143-413E-99B5-CD4D021A2EF6}" destId="{D1197C81-F497-40D4-AAB0-EA6B2E79C328}" srcOrd="0" destOrd="0" presId="urn:microsoft.com/office/officeart/2005/8/layout/vList2"/>
    <dgm:cxn modelId="{C34C9872-CD56-4176-888F-52225AB6E5F8}" type="presOf" srcId="{AA14D62D-C502-4ED0-921B-7AD4389D8413}" destId="{62E41E95-F11D-49EC-AD87-10B29A952695}" srcOrd="0" destOrd="0" presId="urn:microsoft.com/office/officeart/2005/8/layout/vList2"/>
    <dgm:cxn modelId="{CE480879-7A8F-4A68-B106-6FDDB7D2B716}" srcId="{407E332F-D143-413E-99B5-CD4D021A2EF6}" destId="{AA14D62D-C502-4ED0-921B-7AD4389D8413}" srcOrd="1" destOrd="0" parTransId="{7AE14E07-26E7-49F7-9495-D3FD45E6D921}" sibTransId="{5F92A4E6-51D0-442F-8500-1109B8E4B34E}"/>
    <dgm:cxn modelId="{71F390B4-5B1A-4F66-B853-30DD60938B01}" type="presOf" srcId="{72960F73-DD8E-4AAB-A449-3F38450EA24B}" destId="{77C5FC0B-CB1A-4FA1-B91A-E22199CB98D3}" srcOrd="0" destOrd="0" presId="urn:microsoft.com/office/officeart/2005/8/layout/vList2"/>
    <dgm:cxn modelId="{3664DCB5-A4E3-474A-9AAD-869DD2260746}" srcId="{407E332F-D143-413E-99B5-CD4D021A2EF6}" destId="{35577DBF-B873-4604-A777-0C412FCDECCE}" srcOrd="2" destOrd="0" parTransId="{6A7605BE-B33B-44A0-814B-D864BBEE448E}" sibTransId="{12888420-A7DF-4ED4-B31C-1ACA9E0263D1}"/>
    <dgm:cxn modelId="{81E892F9-84D2-42C7-8D25-B027B505B00D}" type="presOf" srcId="{93F69AC7-A412-45C6-9E3B-7956C31700B9}" destId="{129D4420-6CF0-40A2-B631-0FD04E3D562C}" srcOrd="0" destOrd="0" presId="urn:microsoft.com/office/officeart/2005/8/layout/vList2"/>
    <dgm:cxn modelId="{1493BA86-9503-4C38-B806-EBF1E17ED936}" type="presParOf" srcId="{D1197C81-F497-40D4-AAB0-EA6B2E79C328}" destId="{77C5FC0B-CB1A-4FA1-B91A-E22199CB98D3}" srcOrd="0" destOrd="0" presId="urn:microsoft.com/office/officeart/2005/8/layout/vList2"/>
    <dgm:cxn modelId="{6401ABF6-49BE-4258-8660-86E337685EEF}" type="presParOf" srcId="{D1197C81-F497-40D4-AAB0-EA6B2E79C328}" destId="{D30197A4-10F5-4D8E-ACC7-59F8886FE2F1}" srcOrd="1" destOrd="0" presId="urn:microsoft.com/office/officeart/2005/8/layout/vList2"/>
    <dgm:cxn modelId="{CAD4B707-BFBC-489D-AF72-A07336A230A0}" type="presParOf" srcId="{D1197C81-F497-40D4-AAB0-EA6B2E79C328}" destId="{62E41E95-F11D-49EC-AD87-10B29A952695}" srcOrd="2" destOrd="0" presId="urn:microsoft.com/office/officeart/2005/8/layout/vList2"/>
    <dgm:cxn modelId="{1C67F72C-F793-4860-9BA5-F2270282195D}" type="presParOf" srcId="{D1197C81-F497-40D4-AAB0-EA6B2E79C328}" destId="{96A2F3C5-09CE-4E1B-9DE2-07EB7A966E8E}" srcOrd="3" destOrd="0" presId="urn:microsoft.com/office/officeart/2005/8/layout/vList2"/>
    <dgm:cxn modelId="{B8F980C5-4828-4E94-B2C3-75D10645FF79}" type="presParOf" srcId="{D1197C81-F497-40D4-AAB0-EA6B2E79C328}" destId="{825C8F4F-B9F6-4C4F-893A-43A3C2FDBE61}" srcOrd="4" destOrd="0" presId="urn:microsoft.com/office/officeart/2005/8/layout/vList2"/>
    <dgm:cxn modelId="{9FEB25C2-35C3-40E9-8D1B-130182D782B0}" type="presParOf" srcId="{D1197C81-F497-40D4-AAB0-EA6B2E79C328}" destId="{8477D358-3646-4FA7-9312-F958D61501CC}" srcOrd="5" destOrd="0" presId="urn:microsoft.com/office/officeart/2005/8/layout/vList2"/>
    <dgm:cxn modelId="{1BA39FCC-02C4-46A8-A4D6-928218AD26BE}" type="presParOf" srcId="{D1197C81-F497-40D4-AAB0-EA6B2E79C328}" destId="{129D4420-6CF0-40A2-B631-0FD04E3D562C}"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D6192-4ADA-4718-A459-AB7C7E48189F}">
      <dsp:nvSpPr>
        <dsp:cNvPr id="0" name=""/>
        <dsp:cNvSpPr/>
      </dsp:nvSpPr>
      <dsp:spPr>
        <a:xfrm>
          <a:off x="0" y="75424"/>
          <a:ext cx="7153602" cy="67392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s-ES" sz="1200" kern="1200" dirty="0">
              <a:latin typeface="Century Gothic" panose="020B0502020202020204"/>
            </a:rPr>
            <a:t>Este proyecto trata del diseño e implementación por parte del alumno desde 0, tanto de un pequeño robot en forma de coche, como de una red neuronal de aprendizaje supervisado, la cual será la encargada de conducir el coche.</a:t>
          </a:r>
        </a:p>
      </dsp:txBody>
      <dsp:txXfrm>
        <a:off x="32898" y="108322"/>
        <a:ext cx="7087806" cy="608124"/>
      </dsp:txXfrm>
    </dsp:sp>
    <dsp:sp modelId="{12E26511-A280-4D8E-AD26-3875BBE7FC66}">
      <dsp:nvSpPr>
        <dsp:cNvPr id="0" name=""/>
        <dsp:cNvSpPr/>
      </dsp:nvSpPr>
      <dsp:spPr>
        <a:xfrm>
          <a:off x="0" y="783904"/>
          <a:ext cx="7153602" cy="67392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s-ES" sz="1200" kern="1200" dirty="0">
              <a:latin typeface="Century Gothic" panose="020B0502020202020204"/>
            </a:rPr>
            <a:t>Diseño e implementación de un robot en forma de coche</a:t>
          </a:r>
          <a:endParaRPr lang="en-US" sz="1200" kern="1200" dirty="0"/>
        </a:p>
      </dsp:txBody>
      <dsp:txXfrm>
        <a:off x="32898" y="816802"/>
        <a:ext cx="7087806" cy="608124"/>
      </dsp:txXfrm>
    </dsp:sp>
    <dsp:sp modelId="{8B95B5A1-F973-4DD4-9A26-8896277F651A}">
      <dsp:nvSpPr>
        <dsp:cNvPr id="0" name=""/>
        <dsp:cNvSpPr/>
      </dsp:nvSpPr>
      <dsp:spPr>
        <a:xfrm>
          <a:off x="0" y="1492384"/>
          <a:ext cx="7153602" cy="673920"/>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s-ES" sz="1200" kern="1200" dirty="0">
              <a:latin typeface="Century Gothic" panose="020B0502020202020204"/>
            </a:rPr>
            <a:t>Diseño e implementación de una red neuronal en Python sin níngun uso de líbrerias como pueden ser Tensorflow, Pytorch, Keras, etc.</a:t>
          </a:r>
          <a:endParaRPr lang="en-US" sz="1200" kern="1200" dirty="0"/>
        </a:p>
      </dsp:txBody>
      <dsp:txXfrm>
        <a:off x="32898" y="1525282"/>
        <a:ext cx="7087806" cy="608124"/>
      </dsp:txXfrm>
    </dsp:sp>
    <dsp:sp modelId="{262EE6F2-AC42-482B-B8FF-98390B6A506E}">
      <dsp:nvSpPr>
        <dsp:cNvPr id="0" name=""/>
        <dsp:cNvSpPr/>
      </dsp:nvSpPr>
      <dsp:spPr>
        <a:xfrm>
          <a:off x="0" y="2200864"/>
          <a:ext cx="7153602" cy="67392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s-ES" sz="1200" kern="1200" dirty="0">
              <a:latin typeface="Century Gothic" panose="020B0502020202020204"/>
            </a:rPr>
            <a:t>Entrenamiento de una Red neuronal, para que aprenda a realizar la tarea de conducir el robot.</a:t>
          </a:r>
          <a:endParaRPr lang="es-ES" sz="1200" kern="1200" dirty="0"/>
        </a:p>
      </dsp:txBody>
      <dsp:txXfrm>
        <a:off x="32898" y="2233762"/>
        <a:ext cx="7087806" cy="608124"/>
      </dsp:txXfrm>
    </dsp:sp>
    <dsp:sp modelId="{776BC4F0-BB1A-4120-B9B2-3F26F9C9C7E8}">
      <dsp:nvSpPr>
        <dsp:cNvPr id="0" name=""/>
        <dsp:cNvSpPr/>
      </dsp:nvSpPr>
      <dsp:spPr>
        <a:xfrm>
          <a:off x="0" y="2909344"/>
          <a:ext cx="7153602" cy="67392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s-ES" sz="1200" kern="1200" dirty="0">
              <a:latin typeface="Century Gothic" panose="020B0502020202020204"/>
            </a:rPr>
            <a:t>Uso de la técnica de inferencia para poder solventar las limitaciones de harware por parte de Arduino y que este pueda ejecutar la red neuronal.</a:t>
          </a:r>
        </a:p>
      </dsp:txBody>
      <dsp:txXfrm>
        <a:off x="32898" y="2942242"/>
        <a:ext cx="7087806" cy="6081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AA336-F8E0-4B59-B9FC-F7940C9A7233}">
      <dsp:nvSpPr>
        <dsp:cNvPr id="0" name=""/>
        <dsp:cNvSpPr/>
      </dsp:nvSpPr>
      <dsp:spPr>
        <a:xfrm>
          <a:off x="685" y="154781"/>
          <a:ext cx="2673735" cy="1604241"/>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La técnica de inferencia trata, de usar solo la parte predictiva de las redes neuronales, pero no su parte autocorrectiva.</a:t>
          </a:r>
        </a:p>
      </dsp:txBody>
      <dsp:txXfrm>
        <a:off x="685" y="154781"/>
        <a:ext cx="2673735" cy="1604241"/>
      </dsp:txXfrm>
    </dsp:sp>
    <dsp:sp modelId="{E37840B7-3689-497F-AB2A-64C43325F85C}">
      <dsp:nvSpPr>
        <dsp:cNvPr id="0" name=""/>
        <dsp:cNvSpPr/>
      </dsp:nvSpPr>
      <dsp:spPr>
        <a:xfrm>
          <a:off x="2941794" y="154781"/>
          <a:ext cx="2673735" cy="1604241"/>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Por este motivo consta solo del algoritmo de </a:t>
          </a:r>
          <a:r>
            <a:rPr lang="es-ES" sz="1500" kern="1200" dirty="0" err="1"/>
            <a:t>FordwardPropagation</a:t>
          </a:r>
          <a:r>
            <a:rPr lang="es-ES" sz="1500" kern="1200" dirty="0"/>
            <a:t>.</a:t>
          </a:r>
        </a:p>
      </dsp:txBody>
      <dsp:txXfrm>
        <a:off x="2941794" y="154781"/>
        <a:ext cx="2673735" cy="1604241"/>
      </dsp:txXfrm>
    </dsp:sp>
    <dsp:sp modelId="{84E36FA2-A076-4785-B28D-9F8F605D03FD}">
      <dsp:nvSpPr>
        <dsp:cNvPr id="0" name=""/>
        <dsp:cNvSpPr/>
      </dsp:nvSpPr>
      <dsp:spPr>
        <a:xfrm>
          <a:off x="685" y="2026396"/>
          <a:ext cx="2673735" cy="1604241"/>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Para que las predicciones sean correctas se trasladan aquí los pesos </a:t>
          </a:r>
          <a:r>
            <a:rPr lang="es-ES" sz="1500" kern="1200" dirty="0" err="1"/>
            <a:t>psinapticos</a:t>
          </a:r>
          <a:r>
            <a:rPr lang="es-ES" sz="1500" kern="1200" dirty="0"/>
            <a:t> de las neuronas, de la red neuronal ya entrenada para realizar dicha tarea.</a:t>
          </a:r>
        </a:p>
      </dsp:txBody>
      <dsp:txXfrm>
        <a:off x="685" y="2026396"/>
        <a:ext cx="2673735" cy="1604241"/>
      </dsp:txXfrm>
    </dsp:sp>
    <dsp:sp modelId="{AED54EBD-4C9E-4230-A4C2-B14CAAD0779B}">
      <dsp:nvSpPr>
        <dsp:cNvPr id="0" name=""/>
        <dsp:cNvSpPr/>
      </dsp:nvSpPr>
      <dsp:spPr>
        <a:xfrm>
          <a:off x="2941794" y="2026396"/>
          <a:ext cx="2673735" cy="1604241"/>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De esta forma trasladamos el aprendizaje realizado por nuestra red neuronal al coche.</a:t>
          </a:r>
        </a:p>
      </dsp:txBody>
      <dsp:txXfrm>
        <a:off x="2941794" y="2026396"/>
        <a:ext cx="2673735" cy="16042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5FC0B-CB1A-4FA1-B91A-E22199CB98D3}">
      <dsp:nvSpPr>
        <dsp:cNvPr id="0" name=""/>
        <dsp:cNvSpPr/>
      </dsp:nvSpPr>
      <dsp:spPr>
        <a:xfrm>
          <a:off x="0" y="456140"/>
          <a:ext cx="4165146" cy="449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latin typeface="Century Gothic" panose="020B0502020202020204"/>
            </a:rPr>
            <a:t>Se ha implementado y entrenado una red neuronal de aprendizaje supervisado en </a:t>
          </a:r>
          <a:r>
            <a:rPr lang="es-ES" sz="800" kern="1200" dirty="0" err="1">
              <a:latin typeface="Century Gothic" panose="020B0502020202020204"/>
            </a:rPr>
            <a:t>python</a:t>
          </a:r>
          <a:r>
            <a:rPr lang="es-ES" sz="800" kern="1200" dirty="0">
              <a:latin typeface="Century Gothic" panose="020B0502020202020204"/>
            </a:rPr>
            <a:t> sin recurrir a librerías como </a:t>
          </a:r>
          <a:r>
            <a:rPr lang="es-ES" sz="800" kern="1200" dirty="0" err="1">
              <a:latin typeface="Century Gothic" panose="020B0502020202020204"/>
            </a:rPr>
            <a:t>tensorflow</a:t>
          </a:r>
          <a:r>
            <a:rPr lang="es-ES" sz="800" kern="1200" dirty="0">
              <a:latin typeface="Century Gothic" panose="020B0502020202020204"/>
            </a:rPr>
            <a:t> </a:t>
          </a:r>
          <a:r>
            <a:rPr lang="es-ES" sz="800" kern="1200" dirty="0" err="1">
              <a:latin typeface="Century Gothic" panose="020B0502020202020204"/>
            </a:rPr>
            <a:t>pytorch</a:t>
          </a:r>
          <a:r>
            <a:rPr lang="es-ES" sz="800" kern="1200" dirty="0">
              <a:latin typeface="Century Gothic" panose="020B0502020202020204"/>
            </a:rPr>
            <a:t> o </a:t>
          </a:r>
          <a:r>
            <a:rPr lang="es-ES" sz="800" kern="1200" dirty="0" err="1">
              <a:latin typeface="Century Gothic" panose="020B0502020202020204"/>
            </a:rPr>
            <a:t>keras</a:t>
          </a:r>
          <a:r>
            <a:rPr lang="es-ES" sz="800" kern="1200" dirty="0">
              <a:latin typeface="Century Gothic" panose="020B0502020202020204"/>
            </a:rPr>
            <a:t>, teniendo que implementar desde 0 todos los engranajes que componen una red neuronal.</a:t>
          </a:r>
          <a:endParaRPr lang="es-ES" sz="800" kern="1200" dirty="0"/>
        </a:p>
      </dsp:txBody>
      <dsp:txXfrm>
        <a:off x="21932" y="478072"/>
        <a:ext cx="4121282" cy="405416"/>
      </dsp:txXfrm>
    </dsp:sp>
    <dsp:sp modelId="{5B5D1F9F-6817-4D0E-8E43-D4C61470338F}">
      <dsp:nvSpPr>
        <dsp:cNvPr id="0" name=""/>
        <dsp:cNvSpPr/>
      </dsp:nvSpPr>
      <dsp:spPr>
        <a:xfrm>
          <a:off x="0" y="928460"/>
          <a:ext cx="4165146" cy="449280"/>
        </a:xfrm>
        <a:prstGeom prst="roundRect">
          <a:avLst/>
        </a:prstGeom>
        <a:solidFill>
          <a:schemeClr val="accent2">
            <a:hueOff val="225802"/>
            <a:satOff val="-1105"/>
            <a:lumOff val="6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latin typeface="Century Gothic" panose="020B0502020202020204"/>
            </a:rPr>
            <a:t>La cual esta diseña con 3 capas donde la primera capa dispone de 3 neuronas, la segunda de 6 neuronas y la ultima de 8 neuronas.</a:t>
          </a:r>
        </a:p>
      </dsp:txBody>
      <dsp:txXfrm>
        <a:off x="21932" y="950392"/>
        <a:ext cx="4121282" cy="405416"/>
      </dsp:txXfrm>
    </dsp:sp>
    <dsp:sp modelId="{62E41E95-F11D-49EC-AD87-10B29A952695}">
      <dsp:nvSpPr>
        <dsp:cNvPr id="0" name=""/>
        <dsp:cNvSpPr/>
      </dsp:nvSpPr>
      <dsp:spPr>
        <a:xfrm>
          <a:off x="0" y="1400780"/>
          <a:ext cx="4165146" cy="449280"/>
        </a:xfrm>
        <a:prstGeom prst="roundRect">
          <a:avLst/>
        </a:prstGeom>
        <a:solidFill>
          <a:schemeClr val="accent2">
            <a:hueOff val="451605"/>
            <a:satOff val="-2211"/>
            <a:lumOff val="124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latin typeface="Century Gothic" panose="020B0502020202020204"/>
            </a:rPr>
            <a:t>Se realizo su entrenamiento utilizando el </a:t>
          </a:r>
          <a:r>
            <a:rPr lang="es-ES" sz="800" kern="1200" dirty="0" err="1">
              <a:latin typeface="Century Gothic" panose="020B0502020202020204"/>
            </a:rPr>
            <a:t>dataset</a:t>
          </a:r>
          <a:r>
            <a:rPr lang="es-ES" sz="800" kern="1200" dirty="0">
              <a:latin typeface="Century Gothic" panose="020B0502020202020204"/>
            </a:rPr>
            <a:t> creado por el alumno y  con un </a:t>
          </a:r>
          <a:r>
            <a:rPr lang="es-ES" sz="800" kern="1200" dirty="0" err="1">
              <a:latin typeface="Century Gothic" panose="020B0502020202020204"/>
            </a:rPr>
            <a:t>learning</a:t>
          </a:r>
          <a:r>
            <a:rPr lang="es-ES" sz="800" kern="1200" dirty="0">
              <a:latin typeface="Century Gothic" panose="020B0502020202020204"/>
            </a:rPr>
            <a:t> </a:t>
          </a:r>
          <a:r>
            <a:rPr lang="es-ES" sz="800" kern="1200" dirty="0" err="1">
              <a:latin typeface="Century Gothic" panose="020B0502020202020204"/>
            </a:rPr>
            <a:t>rate</a:t>
          </a:r>
          <a:r>
            <a:rPr lang="es-ES" sz="800" kern="1200" dirty="0">
              <a:latin typeface="Century Gothic" panose="020B0502020202020204"/>
            </a:rPr>
            <a:t> de 0.2.</a:t>
          </a:r>
          <a:endParaRPr lang="es-ES" sz="800" kern="1200" dirty="0"/>
        </a:p>
      </dsp:txBody>
      <dsp:txXfrm>
        <a:off x="21932" y="1422712"/>
        <a:ext cx="4121282" cy="405416"/>
      </dsp:txXfrm>
    </dsp:sp>
    <dsp:sp modelId="{825C8F4F-B9F6-4C4F-893A-43A3C2FDBE61}">
      <dsp:nvSpPr>
        <dsp:cNvPr id="0" name=""/>
        <dsp:cNvSpPr/>
      </dsp:nvSpPr>
      <dsp:spPr>
        <a:xfrm>
          <a:off x="0" y="1873100"/>
          <a:ext cx="4165146" cy="449280"/>
        </a:xfrm>
        <a:prstGeom prst="roundRect">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latin typeface="Century Gothic" panose="020B0502020202020204"/>
            </a:rPr>
            <a:t>También se creo el robot usando los componentes vistos anteriormente en la presentacion.</a:t>
          </a:r>
          <a:endParaRPr lang="es-ES" sz="800" kern="1200" dirty="0"/>
        </a:p>
      </dsp:txBody>
      <dsp:txXfrm>
        <a:off x="21932" y="1895032"/>
        <a:ext cx="4121282" cy="405416"/>
      </dsp:txXfrm>
    </dsp:sp>
    <dsp:sp modelId="{129D4420-6CF0-40A2-B631-0FD04E3D562C}">
      <dsp:nvSpPr>
        <dsp:cNvPr id="0" name=""/>
        <dsp:cNvSpPr/>
      </dsp:nvSpPr>
      <dsp:spPr>
        <a:xfrm>
          <a:off x="0" y="2345420"/>
          <a:ext cx="4165146" cy="449280"/>
        </a:xfrm>
        <a:prstGeom prst="roundRect">
          <a:avLst/>
        </a:prstGeom>
        <a:solidFill>
          <a:schemeClr val="accent2">
            <a:hueOff val="903209"/>
            <a:satOff val="-4421"/>
            <a:lumOff val="24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latin typeface="Century Gothic" panose="020B0502020202020204"/>
            </a:rPr>
            <a:t>Se programo lo necesario en Arduino para poder controlar los motores como ruedas para el coche y utilizar correctamente los sensores de ultrasonidos</a:t>
          </a:r>
          <a:r>
            <a:rPr lang="es-ES" sz="800" kern="1200" dirty="0"/>
            <a:t>.</a:t>
          </a:r>
        </a:p>
      </dsp:txBody>
      <dsp:txXfrm>
        <a:off x="21932" y="2367352"/>
        <a:ext cx="4121282" cy="405416"/>
      </dsp:txXfrm>
    </dsp:sp>
    <dsp:sp modelId="{DFA7E5B9-2FE6-41B0-87DA-FDD934B13129}">
      <dsp:nvSpPr>
        <dsp:cNvPr id="0" name=""/>
        <dsp:cNvSpPr/>
      </dsp:nvSpPr>
      <dsp:spPr>
        <a:xfrm>
          <a:off x="0" y="2817740"/>
          <a:ext cx="4165146" cy="449280"/>
        </a:xfrm>
        <a:prstGeom prst="roundRect">
          <a:avLst/>
        </a:prstGeom>
        <a:solidFill>
          <a:schemeClr val="accent2">
            <a:hueOff val="1129012"/>
            <a:satOff val="-5527"/>
            <a:lumOff val="310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latin typeface="Century Gothic" panose="020B0502020202020204"/>
            </a:rPr>
            <a:t>Se programo en Arduino la parte predictiva de una red neuronal, para poder otorgarle el aprendizaje creado por la red neuronal en python.</a:t>
          </a:r>
        </a:p>
      </dsp:txBody>
      <dsp:txXfrm>
        <a:off x="21932" y="2839672"/>
        <a:ext cx="4121282" cy="405416"/>
      </dsp:txXfrm>
    </dsp:sp>
    <dsp:sp modelId="{97676297-A5AF-451B-95A9-3C8D1224EEBC}">
      <dsp:nvSpPr>
        <dsp:cNvPr id="0" name=""/>
        <dsp:cNvSpPr/>
      </dsp:nvSpPr>
      <dsp:spPr>
        <a:xfrm>
          <a:off x="0" y="3290060"/>
          <a:ext cx="4165146" cy="449280"/>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latin typeface="Century Gothic" panose="020B0502020202020204"/>
            </a:rPr>
            <a:t>Por último se le condio de una simulación de instintos animales mediante condicionales para mejorar eficiencia a la hora de esquivar obstáculos y reducir también el tiempo de entrenamiento de la red neuronal.</a:t>
          </a:r>
        </a:p>
      </dsp:txBody>
      <dsp:txXfrm>
        <a:off x="21932" y="3311992"/>
        <a:ext cx="4121282" cy="405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820C6-C311-4C2F-8F2F-D107779B752A}">
      <dsp:nvSpPr>
        <dsp:cNvPr id="0" name=""/>
        <dsp:cNvSpPr/>
      </dsp:nvSpPr>
      <dsp:spPr>
        <a:xfrm>
          <a:off x="0" y="106630"/>
          <a:ext cx="8947150" cy="12987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dirty="0"/>
            <a:t>Que el alumno  obtenga y ponga en práctica todos los conocimientos necesarios, para poder desarrollar el solo una red neuronal de aprendizaje supervisado. Donde todo el aprendizaje es llevado a cabo por parte del alumno, el cual obtiene sus conocimientos de forma autodidacta. Donde la implementación de todo el proyecto es también llevada 100% por parte del alumno.</a:t>
          </a:r>
          <a:endParaRPr lang="en-US" sz="1500" kern="1200" dirty="0"/>
        </a:p>
      </dsp:txBody>
      <dsp:txXfrm>
        <a:off x="63397" y="170027"/>
        <a:ext cx="8820356" cy="1171906"/>
      </dsp:txXfrm>
    </dsp:sp>
    <dsp:sp modelId="{660B189B-4B1F-4AB3-A8DD-CAFE52D111EF}">
      <dsp:nvSpPr>
        <dsp:cNvPr id="0" name=""/>
        <dsp:cNvSpPr/>
      </dsp:nvSpPr>
      <dsp:spPr>
        <a:xfrm>
          <a:off x="0" y="1448531"/>
          <a:ext cx="8947150" cy="1298700"/>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dirty="0"/>
            <a:t>Poner en práctica tanto sus habilidades y conocimientos de programación adquiridas por parte del alumno a lo largo del grado, como de electrónica por sus estudios en F.P mediano y superior en este campo.</a:t>
          </a:r>
          <a:endParaRPr lang="en-US" sz="1500" kern="1200" dirty="0"/>
        </a:p>
      </dsp:txBody>
      <dsp:txXfrm>
        <a:off x="63397" y="1511928"/>
        <a:ext cx="8820356" cy="1171906"/>
      </dsp:txXfrm>
    </dsp:sp>
    <dsp:sp modelId="{5F599CF3-5912-412C-883D-76E9EF10BDA6}">
      <dsp:nvSpPr>
        <dsp:cNvPr id="0" name=""/>
        <dsp:cNvSpPr/>
      </dsp:nvSpPr>
      <dsp:spPr>
        <a:xfrm>
          <a:off x="0" y="2790431"/>
          <a:ext cx="8947150" cy="1298700"/>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dirty="0">
              <a:latin typeface="Century Gothic" panose="020B0502020202020204"/>
            </a:rPr>
            <a:t>Demostrar</a:t>
          </a:r>
          <a:r>
            <a:rPr lang="es-ES" sz="1500" kern="1200" dirty="0"/>
            <a:t> que, con un hardware básico y una red neuronal sencilla de tan solo 12 neuronas y con una cantidad pequeña de datos para entrenarse (aprender) se consiguen unos resultados muy satisfactorios.</a:t>
          </a:r>
          <a:endParaRPr lang="es-ES" sz="1500" kern="1200" dirty="0">
            <a:latin typeface="Century Gothic" panose="020B0502020202020204"/>
          </a:endParaRPr>
        </a:p>
      </dsp:txBody>
      <dsp:txXfrm>
        <a:off x="63397" y="2853828"/>
        <a:ext cx="8820356" cy="11719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410DB-9C71-4187-8FD3-5A5D5A38AC68}">
      <dsp:nvSpPr>
        <dsp:cNvPr id="0" name=""/>
        <dsp:cNvSpPr/>
      </dsp:nvSpPr>
      <dsp:spPr>
        <a:xfrm>
          <a:off x="0" y="106490"/>
          <a:ext cx="4165146" cy="12987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dirty="0">
              <a:latin typeface="Century Gothic" panose="020B0502020202020204"/>
            </a:rPr>
            <a:t>El perceptron es la neurona artificial, sobre la que se compone la red neuronal.</a:t>
          </a:r>
          <a:br>
            <a:rPr lang="es-ES" sz="1500" kern="1200" dirty="0">
              <a:latin typeface="Century Gothic" panose="020B0502020202020204"/>
            </a:rPr>
          </a:br>
          <a:r>
            <a:rPr lang="es-ES" sz="1500" kern="1200" dirty="0">
              <a:latin typeface="Century Gothic" panose="020B0502020202020204"/>
            </a:rPr>
            <a:t>El perceptron realiza en su interior el cálculo del modelo de regresion lineal múltiple.</a:t>
          </a:r>
        </a:p>
      </dsp:txBody>
      <dsp:txXfrm>
        <a:off x="63397" y="169887"/>
        <a:ext cx="4038352" cy="1171906"/>
      </dsp:txXfrm>
    </dsp:sp>
    <dsp:sp modelId="{784F8401-2406-4AD2-9ADA-5D6E5D40EA40}">
      <dsp:nvSpPr>
        <dsp:cNvPr id="0" name=""/>
        <dsp:cNvSpPr/>
      </dsp:nvSpPr>
      <dsp:spPr>
        <a:xfrm>
          <a:off x="0" y="1448390"/>
          <a:ext cx="4165146" cy="129870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t>Una red neuronal es básicamente una red de perceptrones, los cuales tienen la capacidad de realizar predicciones mediante el uso de el modelo de regresión lineal múltiple</a:t>
          </a:r>
          <a:r>
            <a:rPr lang="es-ES" sz="1500" kern="1200">
              <a:latin typeface="Century Gothic" panose="020B0502020202020204"/>
            </a:rPr>
            <a:t>.</a:t>
          </a:r>
          <a:endParaRPr lang="en-US" sz="1500" kern="1200">
            <a:latin typeface="Century Gothic" panose="020B0502020202020204"/>
          </a:endParaRPr>
        </a:p>
      </dsp:txBody>
      <dsp:txXfrm>
        <a:off x="63397" y="1511787"/>
        <a:ext cx="4038352" cy="1171906"/>
      </dsp:txXfrm>
    </dsp:sp>
    <dsp:sp modelId="{EAE11B7F-5F5F-442D-A404-E33610353935}">
      <dsp:nvSpPr>
        <dsp:cNvPr id="0" name=""/>
        <dsp:cNvSpPr/>
      </dsp:nvSpPr>
      <dsp:spPr>
        <a:xfrm>
          <a:off x="0" y="2790290"/>
          <a:ext cx="4165146" cy="1298700"/>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Century Gothic" panose="020B0502020202020204"/>
            </a:rPr>
            <a:t>La red neuronal usa el algoritmo</a:t>
          </a:r>
          <a:r>
            <a:rPr lang="es-ES" sz="1500" kern="1200"/>
            <a:t> ForwardPropagation</a:t>
          </a:r>
          <a:r>
            <a:rPr lang="es-ES" sz="1500" kern="1200">
              <a:latin typeface="Century Gothic" panose="020B0502020202020204"/>
            </a:rPr>
            <a:t>, y BackPropagation para aprender.</a:t>
          </a:r>
          <a:endParaRPr lang="es-ES" sz="1500" kern="1200"/>
        </a:p>
      </dsp:txBody>
      <dsp:txXfrm>
        <a:off x="63397" y="2853687"/>
        <a:ext cx="4038352" cy="11719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470F4-2CF1-40F2-9097-0594951C2F9A}">
      <dsp:nvSpPr>
        <dsp:cNvPr id="0" name=""/>
        <dsp:cNvSpPr/>
      </dsp:nvSpPr>
      <dsp:spPr>
        <a:xfrm>
          <a:off x="0" y="145460"/>
          <a:ext cx="4165146" cy="952380"/>
        </a:xfrm>
        <a:prstGeom prst="round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s-ES" sz="1100" kern="1200"/>
            <a:t>Algoritmo de ForwardPropagation: Consiste en recorrer la Red neuronal capa a capa desde atrás, hacia delante. Donde el resultado otorgado por cada neurona de la capa actual será trasladado a la entrada de las neuronas de la siguiente capa.</a:t>
          </a:r>
          <a:endParaRPr lang="en-US" sz="1100" kern="1200">
            <a:latin typeface="Century Gothic" panose="020B0502020202020204"/>
          </a:endParaRPr>
        </a:p>
      </dsp:txBody>
      <dsp:txXfrm>
        <a:off x="46491" y="191951"/>
        <a:ext cx="4072164" cy="859398"/>
      </dsp:txXfrm>
    </dsp:sp>
    <dsp:sp modelId="{EFF33C1F-B1C5-4529-B9FC-262741C9EA77}">
      <dsp:nvSpPr>
        <dsp:cNvPr id="0" name=""/>
        <dsp:cNvSpPr/>
      </dsp:nvSpPr>
      <dsp:spPr>
        <a:xfrm>
          <a:off x="0" y="1129520"/>
          <a:ext cx="4165146" cy="952380"/>
        </a:xfrm>
        <a:prstGeom prst="round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dirty="0"/>
            <a:t>Cada neurona </a:t>
          </a:r>
          <a:r>
            <a:rPr lang="es-ES" sz="1100" kern="1200" dirty="0" err="1"/>
            <a:t>despues</a:t>
          </a:r>
          <a:r>
            <a:rPr lang="es-ES" sz="1100" kern="1200" dirty="0"/>
            <a:t> realizar el calculo sobre el modelo de </a:t>
          </a:r>
          <a:r>
            <a:rPr lang="es-ES" sz="1100" kern="1200" dirty="0" err="1"/>
            <a:t>regresion</a:t>
          </a:r>
          <a:r>
            <a:rPr lang="es-ES" sz="1100" kern="1200" dirty="0"/>
            <a:t> lineal, obtiene su error </a:t>
          </a:r>
          <a:r>
            <a:rPr lang="es-ES" sz="1100" kern="1200" dirty="0" err="1"/>
            <a:t>cuadratico</a:t>
          </a:r>
          <a:r>
            <a:rPr lang="es-ES" sz="1100" kern="1200" dirty="0"/>
            <a:t> medio, el cual </a:t>
          </a:r>
          <a:r>
            <a:rPr lang="es-ES" sz="1100" kern="1200" dirty="0" err="1"/>
            <a:t>sera</a:t>
          </a:r>
          <a:r>
            <a:rPr lang="es-ES" sz="1100" kern="1200" dirty="0"/>
            <a:t> trasladado hacia delante por el algoritmo de </a:t>
          </a:r>
          <a:r>
            <a:rPr lang="es-ES" sz="1100" kern="1200" dirty="0" err="1"/>
            <a:t>ForwardPropagation</a:t>
          </a:r>
          <a:r>
            <a:rPr lang="es-ES" sz="1100" kern="1200" dirty="0"/>
            <a:t>, mediante una matriz.</a:t>
          </a:r>
        </a:p>
      </dsp:txBody>
      <dsp:txXfrm>
        <a:off x="46491" y="1176011"/>
        <a:ext cx="4072164" cy="859398"/>
      </dsp:txXfrm>
    </dsp:sp>
    <dsp:sp modelId="{658D46B5-29B5-405B-9D06-F70327E5E89F}">
      <dsp:nvSpPr>
        <dsp:cNvPr id="0" name=""/>
        <dsp:cNvSpPr/>
      </dsp:nvSpPr>
      <dsp:spPr>
        <a:xfrm>
          <a:off x="0" y="2113580"/>
          <a:ext cx="4165146" cy="952380"/>
        </a:xfrm>
        <a:prstGeom prst="roundRect">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dirty="0"/>
            <a:t>El algoritmo de </a:t>
          </a:r>
          <a:r>
            <a:rPr lang="es-ES" sz="1100" kern="1200" dirty="0" err="1"/>
            <a:t>FordwardPropagation</a:t>
          </a:r>
          <a:r>
            <a:rPr lang="es-ES" sz="1100" kern="1200" dirty="0"/>
            <a:t> almacena todos los diversos errores cuadráticos medios en una matriz para ser usados después por el algoritmo de </a:t>
          </a:r>
          <a:r>
            <a:rPr lang="es-ES" sz="1100" kern="1200" dirty="0" err="1"/>
            <a:t>BackPropagation</a:t>
          </a:r>
          <a:r>
            <a:rPr lang="es-ES" sz="1100" kern="1200" dirty="0"/>
            <a:t>.</a:t>
          </a:r>
        </a:p>
      </dsp:txBody>
      <dsp:txXfrm>
        <a:off x="46491" y="2160071"/>
        <a:ext cx="4072164" cy="859398"/>
      </dsp:txXfrm>
    </dsp:sp>
    <dsp:sp modelId="{56AE4978-391C-4684-95A6-29608824A41E}">
      <dsp:nvSpPr>
        <dsp:cNvPr id="0" name=""/>
        <dsp:cNvSpPr/>
      </dsp:nvSpPr>
      <dsp:spPr>
        <a:xfrm>
          <a:off x="0" y="3097640"/>
          <a:ext cx="4165146" cy="952380"/>
        </a:xfrm>
        <a:prstGeom prst="roundRect">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dirty="0"/>
            <a:t>Las predicciones  producidas por cada neurona, al principio son aleatorias, pero a cada iteración que pase, las predicciones van siendo cada vez más precisas, y con un  margen de error menor al anterior.</a:t>
          </a:r>
          <a:endParaRPr lang="en-US" sz="1100" kern="1200" dirty="0"/>
        </a:p>
      </dsp:txBody>
      <dsp:txXfrm>
        <a:off x="46491" y="3144131"/>
        <a:ext cx="4072164" cy="8593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5FC0B-CB1A-4FA1-B91A-E22199CB98D3}">
      <dsp:nvSpPr>
        <dsp:cNvPr id="0" name=""/>
        <dsp:cNvSpPr/>
      </dsp:nvSpPr>
      <dsp:spPr>
        <a:xfrm>
          <a:off x="0" y="228845"/>
          <a:ext cx="4165146" cy="121328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s-ES" sz="1700" kern="1200"/>
            <a:t>Algoritmo de </a:t>
          </a:r>
          <a:r>
            <a:rPr lang="es-ES" sz="1700" kern="1200">
              <a:latin typeface="Century Gothic" panose="020B0502020202020204"/>
            </a:rPr>
            <a:t>BackPropagation</a:t>
          </a:r>
          <a:r>
            <a:rPr lang="es-ES" sz="1700" kern="1200"/>
            <a:t>: Consiste en recorrer la Red neuronal capa a capa desde </a:t>
          </a:r>
          <a:r>
            <a:rPr lang="es-ES" sz="1700" kern="1200">
              <a:latin typeface="Century Gothic" panose="020B0502020202020204"/>
            </a:rPr>
            <a:t>adelante</a:t>
          </a:r>
          <a:r>
            <a:rPr lang="es-ES" sz="1700" kern="1200"/>
            <a:t>, hacia </a:t>
          </a:r>
          <a:r>
            <a:rPr lang="es-ES" sz="1700" kern="1200">
              <a:latin typeface="Century Gothic" panose="020B0502020202020204"/>
            </a:rPr>
            <a:t>atras</a:t>
          </a:r>
          <a:r>
            <a:rPr lang="es-ES" sz="1700" kern="1200"/>
            <a:t>.</a:t>
          </a:r>
          <a:endParaRPr lang="es-ES" sz="1700" kern="1200">
            <a:latin typeface="Century Gothic" panose="020B0502020202020204"/>
          </a:endParaRPr>
        </a:p>
      </dsp:txBody>
      <dsp:txXfrm>
        <a:off x="59228" y="288073"/>
        <a:ext cx="4046690" cy="1094833"/>
      </dsp:txXfrm>
    </dsp:sp>
    <dsp:sp modelId="{62E41E95-F11D-49EC-AD87-10B29A952695}">
      <dsp:nvSpPr>
        <dsp:cNvPr id="0" name=""/>
        <dsp:cNvSpPr/>
      </dsp:nvSpPr>
      <dsp:spPr>
        <a:xfrm>
          <a:off x="0" y="1491095"/>
          <a:ext cx="4165146" cy="1213289"/>
        </a:xfrm>
        <a:prstGeom prst="roundRect">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a:t>En este momento se usa la matriz de errores producida por el algoritmo de </a:t>
          </a:r>
          <a:r>
            <a:rPr lang="es-ES" sz="1700" kern="1200" dirty="0" err="1"/>
            <a:t>FordwardPropagation</a:t>
          </a:r>
          <a:r>
            <a:rPr lang="es-ES" sz="1700" kern="1200" dirty="0"/>
            <a:t>, para calcular el descenso del gradiente.</a:t>
          </a:r>
        </a:p>
      </dsp:txBody>
      <dsp:txXfrm>
        <a:off x="59228" y="1550323"/>
        <a:ext cx="4046690" cy="1094833"/>
      </dsp:txXfrm>
    </dsp:sp>
    <dsp:sp modelId="{0B6E5445-F793-40EE-89B4-12DFF97C95FD}">
      <dsp:nvSpPr>
        <dsp:cNvPr id="0" name=""/>
        <dsp:cNvSpPr/>
      </dsp:nvSpPr>
      <dsp:spPr>
        <a:xfrm>
          <a:off x="0" y="2753345"/>
          <a:ext cx="4165146" cy="1213289"/>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a:t>Para realizar el descenso del gradiente se necesitan 4 derivadas parciales.</a:t>
          </a:r>
        </a:p>
      </dsp:txBody>
      <dsp:txXfrm>
        <a:off x="59228" y="2812573"/>
        <a:ext cx="4046690" cy="10948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5FC0B-CB1A-4FA1-B91A-E22199CB98D3}">
      <dsp:nvSpPr>
        <dsp:cNvPr id="0" name=""/>
        <dsp:cNvSpPr/>
      </dsp:nvSpPr>
      <dsp:spPr>
        <a:xfrm>
          <a:off x="0" y="507260"/>
          <a:ext cx="4165146" cy="61776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latin typeface="Century Gothic" panose="020B0502020202020204"/>
            </a:rPr>
            <a:t>Los perceptrones disponen de una función de activación el cual permite que a neurona se active o no, dependiendo de un rango de valores.</a:t>
          </a:r>
        </a:p>
        <a:p>
          <a:pPr marL="0" lvl="0" indent="0" algn="l" defTabSz="355600" rtl="0">
            <a:lnSpc>
              <a:spcPct val="90000"/>
            </a:lnSpc>
            <a:spcBef>
              <a:spcPct val="0"/>
            </a:spcBef>
            <a:spcAft>
              <a:spcPct val="35000"/>
            </a:spcAft>
            <a:buNone/>
          </a:pPr>
          <a:r>
            <a:rPr lang="es-ES" sz="800" kern="1200" dirty="0">
              <a:latin typeface="Century Gothic" panose="020B0502020202020204"/>
            </a:rPr>
            <a:t>Imitando así la activación de tan solo algunas neuronas relacionadas con un concepto aprendido en el caso del cerebro humano.</a:t>
          </a:r>
        </a:p>
      </dsp:txBody>
      <dsp:txXfrm>
        <a:off x="30157" y="537417"/>
        <a:ext cx="4104832" cy="557446"/>
      </dsp:txXfrm>
    </dsp:sp>
    <dsp:sp modelId="{62E41E95-F11D-49EC-AD87-10B29A952695}">
      <dsp:nvSpPr>
        <dsp:cNvPr id="0" name=""/>
        <dsp:cNvSpPr/>
      </dsp:nvSpPr>
      <dsp:spPr>
        <a:xfrm>
          <a:off x="0" y="1148060"/>
          <a:ext cx="4165146" cy="617760"/>
        </a:xfrm>
        <a:prstGeom prst="roundRect">
          <a:avLst/>
        </a:prstGeom>
        <a:solidFill>
          <a:schemeClr val="accent2">
            <a:hueOff val="338703"/>
            <a:satOff val="-1658"/>
            <a:lumOff val="93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s-ES" sz="800" kern="1200" dirty="0"/>
            <a:t>También se usa una función de activación para eliminar la linealidad de las funciones, evitando así que la suma de todas las funciones colapse en una sola recta.</a:t>
          </a:r>
        </a:p>
      </dsp:txBody>
      <dsp:txXfrm>
        <a:off x="30157" y="1178217"/>
        <a:ext cx="4104832" cy="557446"/>
      </dsp:txXfrm>
    </dsp:sp>
    <dsp:sp modelId="{0B6E5445-F793-40EE-89B4-12DFF97C95FD}">
      <dsp:nvSpPr>
        <dsp:cNvPr id="0" name=""/>
        <dsp:cNvSpPr/>
      </dsp:nvSpPr>
      <dsp:spPr>
        <a:xfrm>
          <a:off x="0" y="1788860"/>
          <a:ext cx="4165146" cy="617760"/>
        </a:xfrm>
        <a:prstGeom prst="roundRect">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s-ES" sz="800" kern="1200" dirty="0"/>
            <a:t>Hay que saber escoger que función de activación es la mas adecuada para tu red neuronal, o para que capas de tu red neuronal es mejor un tipo de función y para que otras capas que otro tipo de función.</a:t>
          </a:r>
        </a:p>
      </dsp:txBody>
      <dsp:txXfrm>
        <a:off x="30157" y="1819017"/>
        <a:ext cx="4104832" cy="557446"/>
      </dsp:txXfrm>
    </dsp:sp>
    <dsp:sp modelId="{34C33C0D-249D-438A-AB1E-BC606DB827BC}">
      <dsp:nvSpPr>
        <dsp:cNvPr id="0" name=""/>
        <dsp:cNvSpPr/>
      </dsp:nvSpPr>
      <dsp:spPr>
        <a:xfrm>
          <a:off x="0" y="2429660"/>
          <a:ext cx="4165146" cy="617760"/>
        </a:xfrm>
        <a:prstGeom prst="roundRect">
          <a:avLst/>
        </a:prstGeom>
        <a:solidFill>
          <a:schemeClr val="accent2">
            <a:hueOff val="1016110"/>
            <a:satOff val="-4974"/>
            <a:lumOff val="27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s-ES" sz="800" kern="1200" dirty="0"/>
            <a:t>En este caso la función que mejor se adapta a las necesidades del alumno es la función tangente hiperbólica.</a:t>
          </a:r>
        </a:p>
        <a:p>
          <a:pPr marL="0" lvl="0" indent="0" algn="l" defTabSz="355600">
            <a:lnSpc>
              <a:spcPct val="90000"/>
            </a:lnSpc>
            <a:spcBef>
              <a:spcPct val="0"/>
            </a:spcBef>
            <a:spcAft>
              <a:spcPct val="35000"/>
            </a:spcAft>
            <a:buNone/>
          </a:pPr>
          <a:r>
            <a:rPr lang="es-ES" sz="800" kern="1200" dirty="0"/>
            <a:t>Porque acota el resultado a 3 </a:t>
          </a:r>
          <a:r>
            <a:rPr lang="es-ES" sz="800" kern="1200" dirty="0">
              <a:latin typeface="Century Gothic" panose="020B0502020202020204"/>
            </a:rPr>
            <a:t>posibilidades</a:t>
          </a:r>
          <a:r>
            <a:rPr lang="es-ES" sz="800" kern="1200" dirty="0"/>
            <a:t> -1, 0 </a:t>
          </a:r>
          <a:r>
            <a:rPr lang="es-ES" sz="800" kern="1200" dirty="0">
              <a:latin typeface="Century Gothic" panose="020B0502020202020204"/>
            </a:rPr>
            <a:t>y</a:t>
          </a:r>
          <a:r>
            <a:rPr lang="es-ES" sz="800" kern="1200" dirty="0"/>
            <a:t> 1.</a:t>
          </a:r>
        </a:p>
      </dsp:txBody>
      <dsp:txXfrm>
        <a:off x="30157" y="2459817"/>
        <a:ext cx="4104832" cy="557446"/>
      </dsp:txXfrm>
    </dsp:sp>
    <dsp:sp modelId="{BF4E7F4A-EB5E-4882-9306-5AAF8B9DD04D}">
      <dsp:nvSpPr>
        <dsp:cNvPr id="0" name=""/>
        <dsp:cNvSpPr/>
      </dsp:nvSpPr>
      <dsp:spPr>
        <a:xfrm>
          <a:off x="0" y="3070460"/>
          <a:ext cx="4165146" cy="617760"/>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latin typeface="Century Gothic" panose="020B0502020202020204"/>
            </a:rPr>
            <a:t>Esto se realiza </a:t>
          </a:r>
          <a:r>
            <a:rPr lang="es-ES" sz="800" kern="1200" dirty="0" err="1">
              <a:latin typeface="Century Gothic" panose="020B0502020202020204"/>
            </a:rPr>
            <a:t>asi</a:t>
          </a:r>
          <a:r>
            <a:rPr lang="es-ES" sz="800" kern="1200" dirty="0">
              <a:latin typeface="Century Gothic" panose="020B0502020202020204"/>
            </a:rPr>
            <a:t> porque los datos de entrada en la red neuronal son -1, 0 y 1.</a:t>
          </a:r>
          <a:endParaRPr lang="es-ES" sz="800" kern="1200" dirty="0"/>
        </a:p>
      </dsp:txBody>
      <dsp:txXfrm>
        <a:off x="30157" y="3100617"/>
        <a:ext cx="4104832" cy="5574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D684F-09B5-4267-867E-E57C6B00B4C6}">
      <dsp:nvSpPr>
        <dsp:cNvPr id="0" name=""/>
        <dsp:cNvSpPr/>
      </dsp:nvSpPr>
      <dsp:spPr>
        <a:xfrm>
          <a:off x="0" y="80769"/>
          <a:ext cx="6491057" cy="595877"/>
        </a:xfrm>
        <a:prstGeom prst="roundRect">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dirty="0"/>
            <a:t>El coche esta formado por 4 motores 3V-12V.</a:t>
          </a:r>
          <a:endParaRPr lang="es-ES" sz="1500" kern="1200" dirty="0">
            <a:latin typeface="Century Gothic" panose="020B0502020202020204"/>
          </a:endParaRPr>
        </a:p>
      </dsp:txBody>
      <dsp:txXfrm>
        <a:off x="29088" y="109857"/>
        <a:ext cx="6432881" cy="537701"/>
      </dsp:txXfrm>
    </dsp:sp>
    <dsp:sp modelId="{FA655600-7B31-45C0-BF6F-30CB0D915C1D}">
      <dsp:nvSpPr>
        <dsp:cNvPr id="0" name=""/>
        <dsp:cNvSpPr/>
      </dsp:nvSpPr>
      <dsp:spPr>
        <a:xfrm>
          <a:off x="0" y="719846"/>
          <a:ext cx="6491057" cy="595877"/>
        </a:xfrm>
        <a:prstGeom prst="roundRect">
          <a:avLst/>
        </a:prstGeom>
        <a:solidFill>
          <a:schemeClr val="accent5">
            <a:hueOff val="2079079"/>
            <a:satOff val="-1338"/>
            <a:lumOff val="915"/>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dirty="0">
              <a:latin typeface="Century Gothic" panose="020B0502020202020204"/>
            </a:rPr>
            <a:t>Dispone de 5 sensores de ultrasonidos que utiliza, para detectar los obstáculos y evitarlos.</a:t>
          </a:r>
        </a:p>
      </dsp:txBody>
      <dsp:txXfrm>
        <a:off x="29088" y="748934"/>
        <a:ext cx="6432881" cy="537701"/>
      </dsp:txXfrm>
    </dsp:sp>
    <dsp:sp modelId="{32B8B3E7-D70A-4618-8144-3045E0268E2E}">
      <dsp:nvSpPr>
        <dsp:cNvPr id="0" name=""/>
        <dsp:cNvSpPr/>
      </dsp:nvSpPr>
      <dsp:spPr>
        <a:xfrm>
          <a:off x="0" y="1358924"/>
          <a:ext cx="6491057" cy="595877"/>
        </a:xfrm>
        <a:prstGeom prst="roundRect">
          <a:avLst/>
        </a:prstGeom>
        <a:solidFill>
          <a:schemeClr val="accent5">
            <a:hueOff val="4158159"/>
            <a:satOff val="-2675"/>
            <a:lumOff val="1829"/>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dirty="0"/>
            <a:t>Los motores son controlados por una pequeña placa casera que tiene 2 chips L293D.</a:t>
          </a:r>
        </a:p>
      </dsp:txBody>
      <dsp:txXfrm>
        <a:off x="29088" y="1388012"/>
        <a:ext cx="6432881" cy="537701"/>
      </dsp:txXfrm>
    </dsp:sp>
    <dsp:sp modelId="{0E0C90A8-508C-490B-9CC9-0A839E4C2376}">
      <dsp:nvSpPr>
        <dsp:cNvPr id="0" name=""/>
        <dsp:cNvSpPr/>
      </dsp:nvSpPr>
      <dsp:spPr>
        <a:xfrm>
          <a:off x="0" y="1998001"/>
          <a:ext cx="6491057" cy="595877"/>
        </a:xfrm>
        <a:prstGeom prst="roundRect">
          <a:avLst/>
        </a:prstGeom>
        <a:solidFill>
          <a:schemeClr val="accent5">
            <a:hueOff val="6237238"/>
            <a:satOff val="-4013"/>
            <a:lumOff val="2744"/>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dirty="0"/>
            <a:t>El microcontrolador se encarga de recibir las señales de los sensores de ultrasonidos y controlar la placa que gestiona los motores.</a:t>
          </a:r>
        </a:p>
      </dsp:txBody>
      <dsp:txXfrm>
        <a:off x="29088" y="2027089"/>
        <a:ext cx="6432881" cy="5377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5FC0B-CB1A-4FA1-B91A-E22199CB98D3}">
      <dsp:nvSpPr>
        <dsp:cNvPr id="0" name=""/>
        <dsp:cNvSpPr/>
      </dsp:nvSpPr>
      <dsp:spPr>
        <a:xfrm>
          <a:off x="0" y="64030"/>
          <a:ext cx="4165146" cy="200059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s-ES" sz="2300" kern="1200" dirty="0"/>
            <a:t>La red neuronal tiene que aprender a usar los 3 sensores delanteros y los 4 motores para conducir.</a:t>
          </a:r>
          <a:endParaRPr lang="es-ES" sz="2300" kern="1200" dirty="0">
            <a:latin typeface="Century Gothic" panose="020B0502020202020204"/>
          </a:endParaRPr>
        </a:p>
      </dsp:txBody>
      <dsp:txXfrm>
        <a:off x="97661" y="161691"/>
        <a:ext cx="3969824" cy="1805268"/>
      </dsp:txXfrm>
    </dsp:sp>
    <dsp:sp modelId="{62E41E95-F11D-49EC-AD87-10B29A952695}">
      <dsp:nvSpPr>
        <dsp:cNvPr id="0" name=""/>
        <dsp:cNvSpPr/>
      </dsp:nvSpPr>
      <dsp:spPr>
        <a:xfrm>
          <a:off x="0" y="2130860"/>
          <a:ext cx="4165146" cy="2000590"/>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t>Para poder entrenar una red neuronal se necesita un </a:t>
          </a:r>
          <a:r>
            <a:rPr lang="es-ES" sz="2300" kern="1200" dirty="0" err="1"/>
            <a:t>Dataset</a:t>
          </a:r>
          <a:r>
            <a:rPr lang="es-ES" sz="2300" kern="1200" dirty="0"/>
            <a:t>. Para ello el alumno a desarrollado el suyo propio.</a:t>
          </a:r>
        </a:p>
      </dsp:txBody>
      <dsp:txXfrm>
        <a:off x="97661" y="2228521"/>
        <a:ext cx="3969824" cy="18052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5FC0B-CB1A-4FA1-B91A-E22199CB98D3}">
      <dsp:nvSpPr>
        <dsp:cNvPr id="0" name=""/>
        <dsp:cNvSpPr/>
      </dsp:nvSpPr>
      <dsp:spPr>
        <a:xfrm>
          <a:off x="0" y="30390"/>
          <a:ext cx="4165146" cy="1003434"/>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s-ES" sz="1400" kern="1200" dirty="0"/>
            <a:t>El coche usa los sensores laterales para mejorar  su conducción en los interiores.</a:t>
          </a:r>
          <a:endParaRPr lang="es-ES" sz="1400" kern="1200" dirty="0">
            <a:latin typeface="Century Gothic" panose="020B0502020202020204"/>
          </a:endParaRPr>
        </a:p>
      </dsp:txBody>
      <dsp:txXfrm>
        <a:off x="48984" y="79374"/>
        <a:ext cx="4067178" cy="905466"/>
      </dsp:txXfrm>
    </dsp:sp>
    <dsp:sp modelId="{62E41E95-F11D-49EC-AD87-10B29A952695}">
      <dsp:nvSpPr>
        <dsp:cNvPr id="0" name=""/>
        <dsp:cNvSpPr/>
      </dsp:nvSpPr>
      <dsp:spPr>
        <a:xfrm>
          <a:off x="0" y="1074145"/>
          <a:ext cx="4165146" cy="1003434"/>
        </a:xfrm>
        <a:prstGeom prst="roundRect">
          <a:avLst/>
        </a:prstGeom>
        <a:solidFill>
          <a:schemeClr val="accent2">
            <a:hueOff val="451605"/>
            <a:satOff val="-2211"/>
            <a:lumOff val="124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ES" sz="1400" kern="1200" dirty="0"/>
            <a:t>Solo se debe de usar esta técnica en el caso de que se este seguro de que se tiene que actuar de una forma el 100% de las veces.</a:t>
          </a:r>
        </a:p>
      </dsp:txBody>
      <dsp:txXfrm>
        <a:off x="48984" y="1123129"/>
        <a:ext cx="4067178" cy="905466"/>
      </dsp:txXfrm>
    </dsp:sp>
    <dsp:sp modelId="{825C8F4F-B9F6-4C4F-893A-43A3C2FDBE61}">
      <dsp:nvSpPr>
        <dsp:cNvPr id="0" name=""/>
        <dsp:cNvSpPr/>
      </dsp:nvSpPr>
      <dsp:spPr>
        <a:xfrm>
          <a:off x="0" y="2117900"/>
          <a:ext cx="4165146" cy="1003434"/>
        </a:xfrm>
        <a:prstGeom prst="roundRect">
          <a:avLst/>
        </a:prstGeom>
        <a:solidFill>
          <a:schemeClr val="accent2">
            <a:hueOff val="903209"/>
            <a:satOff val="-4421"/>
            <a:lumOff val="24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ES" sz="1400" kern="1200" dirty="0"/>
            <a:t>Se usan de esta forma para reducir  la cantidad de datos que se otorgan a la red neuronal para ser entrenada, y facilitar su aprendizaje.</a:t>
          </a:r>
        </a:p>
      </dsp:txBody>
      <dsp:txXfrm>
        <a:off x="48984" y="2166884"/>
        <a:ext cx="4067178" cy="905466"/>
      </dsp:txXfrm>
    </dsp:sp>
    <dsp:sp modelId="{129D4420-6CF0-40A2-B631-0FD04E3D562C}">
      <dsp:nvSpPr>
        <dsp:cNvPr id="0" name=""/>
        <dsp:cNvSpPr/>
      </dsp:nvSpPr>
      <dsp:spPr>
        <a:xfrm>
          <a:off x="0" y="3161655"/>
          <a:ext cx="4165146" cy="1003434"/>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ES" sz="1400" kern="1200" dirty="0"/>
            <a:t>Se consigue reducir el </a:t>
          </a:r>
          <a:r>
            <a:rPr lang="es-ES" sz="1400" kern="1200" dirty="0" err="1"/>
            <a:t>dataset</a:t>
          </a:r>
          <a:r>
            <a:rPr lang="es-ES" sz="1400" kern="1200" dirty="0"/>
            <a:t> de 125 posibilidades a 27, cosa que facilita mucho su creación.</a:t>
          </a:r>
        </a:p>
      </dsp:txBody>
      <dsp:txXfrm>
        <a:off x="48984" y="3210639"/>
        <a:ext cx="4067178" cy="9054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144E1E-EBDD-4342-BFAF-31D3DA5066BC}" type="datetimeFigureOut">
              <a:rPr lang="es-ES" smtClean="0"/>
              <a:t>11/11/2021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602B1-DFCC-48AF-ADE9-702FEA266D70}" type="slidenum">
              <a:rPr lang="es-ES" smtClean="0"/>
              <a:t>‹Nº›</a:t>
            </a:fld>
            <a:endParaRPr lang="es-ES"/>
          </a:p>
        </p:txBody>
      </p:sp>
    </p:spTree>
    <p:extLst>
      <p:ext uri="{BB962C8B-B14F-4D97-AF65-F5344CB8AC3E}">
        <p14:creationId xmlns:p14="http://schemas.microsoft.com/office/powerpoint/2010/main" val="136272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DB602B1-DFCC-48AF-ADE9-702FEA266D70}" type="slidenum">
              <a:rPr lang="es-ES" smtClean="0"/>
              <a:t>1</a:t>
            </a:fld>
            <a:endParaRPr lang="es-ES"/>
          </a:p>
        </p:txBody>
      </p:sp>
    </p:spTree>
    <p:extLst>
      <p:ext uri="{BB962C8B-B14F-4D97-AF65-F5344CB8AC3E}">
        <p14:creationId xmlns:p14="http://schemas.microsoft.com/office/powerpoint/2010/main" val="376881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el alumno realizaba pruebas con la conducción del robot, se dio cuenta que la red neuronal se había enseñado a la perfección a conducir el coche, pero quedaban puntos ciegos en los laterales del coche, lo que llevaba a situaciones donde el coche se acercaba demasiado a una pared y este rozaba contra ella por los laterales, obteniendo como resultado una conducción en interiores ineficiente. </a:t>
            </a:r>
          </a:p>
          <a:p>
            <a:r>
              <a:rPr lang="es-ES" dirty="0"/>
              <a:t>Por lo que el alumno opto por añadir dos sensores mas uno a cada lateral y así evitar que ocurra esta situación de conducción errónea.</a:t>
            </a:r>
          </a:p>
          <a:p>
            <a:endParaRPr lang="es-ES" dirty="0"/>
          </a:p>
          <a:p>
            <a:r>
              <a:rPr lang="es-ES" dirty="0"/>
              <a:t>A la hora de entrenar la red neuronal usando un total de 5 sensores daba como resultado un </a:t>
            </a:r>
            <a:r>
              <a:rPr lang="es-ES" dirty="0" err="1"/>
              <a:t>dataset</a:t>
            </a:r>
            <a:r>
              <a:rPr lang="es-ES" dirty="0"/>
              <a:t> de 5 elevado al cubo con un total de 125 posibilidades. Cuando el </a:t>
            </a:r>
            <a:r>
              <a:rPr lang="es-ES" dirty="0" err="1"/>
              <a:t>dataset</a:t>
            </a:r>
            <a:r>
              <a:rPr lang="es-ES" dirty="0"/>
              <a:t> anterior era de 3elevado a 3 lo que nos daba 27 posibilidades diferentes.</a:t>
            </a:r>
          </a:p>
          <a:p>
            <a:r>
              <a:rPr lang="es-ES" dirty="0"/>
              <a:t>Con la finalidad de minimizar el coste de entrenamiento de la red neuronal  y minimizar los tiempos de entrenamiento de la red neuronal se mantiene el </a:t>
            </a:r>
            <a:r>
              <a:rPr lang="es-ES" dirty="0" err="1"/>
              <a:t>dataset</a:t>
            </a:r>
            <a:r>
              <a:rPr lang="es-ES" dirty="0"/>
              <a:t> en 27 resultados diferentes.</a:t>
            </a:r>
          </a:p>
          <a:p>
            <a:r>
              <a:rPr lang="es-ES" dirty="0"/>
              <a:t>Y no se enseña la red neuronal a usar estos datos de entrada.</a:t>
            </a:r>
          </a:p>
          <a:p>
            <a:r>
              <a:rPr lang="es-ES" dirty="0"/>
              <a:t>En este caso programan unos condicionales que actuaran antes que las decisiones de la red neuronal, actuando estos a modo de instinto animal, pues realizaran una tarea para evitar un accidente de forma automática, como cuando te queman con una llama el brazo, lo apartaras sin tener que pensar en que tarea estas realizando pues tu el instinto esta ahí para protegerte.</a:t>
            </a:r>
          </a:p>
        </p:txBody>
      </p:sp>
      <p:sp>
        <p:nvSpPr>
          <p:cNvPr id="4" name="Marcador de número de diapositiva 3"/>
          <p:cNvSpPr>
            <a:spLocks noGrp="1"/>
          </p:cNvSpPr>
          <p:nvPr>
            <p:ph type="sldNum" sz="quarter" idx="5"/>
          </p:nvPr>
        </p:nvSpPr>
        <p:spPr/>
        <p:txBody>
          <a:bodyPr/>
          <a:lstStyle/>
          <a:p>
            <a:fld id="{7DB602B1-DFCC-48AF-ADE9-702FEA266D70}" type="slidenum">
              <a:rPr lang="es-ES" smtClean="0"/>
              <a:t>12</a:t>
            </a:fld>
            <a:endParaRPr lang="es-ES"/>
          </a:p>
        </p:txBody>
      </p:sp>
    </p:spTree>
    <p:extLst>
      <p:ext uri="{BB962C8B-B14F-4D97-AF65-F5344CB8AC3E}">
        <p14:creationId xmlns:p14="http://schemas.microsoft.com/office/powerpoint/2010/main" val="403483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Mediante la técnica de inferencia de traslada el conocimiento aprendido por la red neuronal programada en Python y entrenada en ordenador de sobremesa a nuestro código escrito en Arduino preparado para controlar el robot. </a:t>
            </a:r>
          </a:p>
          <a:p>
            <a:r>
              <a:rPr lang="es-ES" dirty="0"/>
              <a:t>En Arduino se programa solo el algoritmo de </a:t>
            </a:r>
            <a:r>
              <a:rPr lang="es-ES" dirty="0" err="1"/>
              <a:t>fordwardpropagation</a:t>
            </a:r>
            <a:r>
              <a:rPr lang="es-ES" dirty="0"/>
              <a:t>, que realiza las predicciones. </a:t>
            </a:r>
          </a:p>
          <a:p>
            <a:r>
              <a:rPr lang="es-ES" dirty="0"/>
              <a:t>Al tener disponer dicho algoritmo de todo el conocimiento aprendido por la red neuronal, las predicciones que realiza el algoritmo son las mismas que realizar la red neuronal escrita en Python.</a:t>
            </a:r>
          </a:p>
          <a:p>
            <a:r>
              <a:rPr lang="es-ES" dirty="0"/>
              <a:t>De esta forma evitamos nuestro microcontrolador Arduino tenga que ejecutar miles de operaciones sobre calculo de derivadas y cálculos matriciales, y solventamos así la limitación hardware que ofrece este tipo de microcontroladores para ejecutar redes neuronales.</a:t>
            </a:r>
          </a:p>
        </p:txBody>
      </p:sp>
      <p:sp>
        <p:nvSpPr>
          <p:cNvPr id="4" name="Marcador de número de diapositiva 3"/>
          <p:cNvSpPr>
            <a:spLocks noGrp="1"/>
          </p:cNvSpPr>
          <p:nvPr>
            <p:ph type="sldNum" sz="quarter" idx="5"/>
          </p:nvPr>
        </p:nvSpPr>
        <p:spPr/>
        <p:txBody>
          <a:bodyPr/>
          <a:lstStyle/>
          <a:p>
            <a:fld id="{7DB602B1-DFCC-48AF-ADE9-702FEA266D70}" type="slidenum">
              <a:rPr lang="es-ES" smtClean="0"/>
              <a:t>14</a:t>
            </a:fld>
            <a:endParaRPr lang="es-ES"/>
          </a:p>
        </p:txBody>
      </p:sp>
    </p:spTree>
    <p:extLst>
      <p:ext uri="{BB962C8B-B14F-4D97-AF65-F5344CB8AC3E}">
        <p14:creationId xmlns:p14="http://schemas.microsoft.com/office/powerpoint/2010/main" val="1853258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Learning</a:t>
            </a:r>
            <a:r>
              <a:rPr lang="es-ES" dirty="0"/>
              <a:t> </a:t>
            </a:r>
            <a:r>
              <a:rPr lang="es-ES" dirty="0" err="1"/>
              <a:t>rate</a:t>
            </a:r>
            <a:r>
              <a:rPr lang="es-ES" dirty="0"/>
              <a:t> es un parámetro que se usa durante el entrenamiento de la red el cual </a:t>
            </a:r>
            <a:r>
              <a:rPr lang="es-ES"/>
              <a:t>marca con </a:t>
            </a:r>
            <a:endParaRPr lang="es-ES" dirty="0"/>
          </a:p>
        </p:txBody>
      </p:sp>
      <p:sp>
        <p:nvSpPr>
          <p:cNvPr id="4" name="Marcador de número de diapositiva 3"/>
          <p:cNvSpPr>
            <a:spLocks noGrp="1"/>
          </p:cNvSpPr>
          <p:nvPr>
            <p:ph type="sldNum" sz="quarter" idx="5"/>
          </p:nvPr>
        </p:nvSpPr>
        <p:spPr/>
        <p:txBody>
          <a:bodyPr/>
          <a:lstStyle/>
          <a:p>
            <a:fld id="{7DB602B1-DFCC-48AF-ADE9-702FEA266D70}" type="slidenum">
              <a:rPr lang="es-ES" smtClean="0"/>
              <a:t>15</a:t>
            </a:fld>
            <a:endParaRPr lang="es-ES"/>
          </a:p>
        </p:txBody>
      </p:sp>
    </p:spTree>
    <p:extLst>
      <p:ext uri="{BB962C8B-B14F-4D97-AF65-F5344CB8AC3E}">
        <p14:creationId xmlns:p14="http://schemas.microsoft.com/office/powerpoint/2010/main" val="3198814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DB602B1-DFCC-48AF-ADE9-702FEA266D70}" type="slidenum">
              <a:rPr lang="es-ES" smtClean="0"/>
              <a:t>2</a:t>
            </a:fld>
            <a:endParaRPr lang="es-ES"/>
          </a:p>
        </p:txBody>
      </p:sp>
    </p:spTree>
    <p:extLst>
      <p:ext uri="{BB962C8B-B14F-4D97-AF65-F5344CB8AC3E}">
        <p14:creationId xmlns:p14="http://schemas.microsoft.com/office/powerpoint/2010/main" val="1410997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red neuronal a la hora de programarse básicamente consta de 2 algoritmos,</a:t>
            </a:r>
          </a:p>
          <a:p>
            <a:r>
              <a:rPr lang="es-ES" dirty="0"/>
              <a:t> uno que realiza predicciones que intentan ajustarse a la realidad,</a:t>
            </a:r>
          </a:p>
          <a:p>
            <a:r>
              <a:rPr lang="es-ES" dirty="0"/>
              <a:t> y otro que corrige los errores de las predicciones producidas por el primer algoritmo.</a:t>
            </a:r>
          </a:p>
          <a:p>
            <a:r>
              <a:rPr lang="es-ES" dirty="0"/>
              <a:t>El primer algoritmo se llama </a:t>
            </a:r>
            <a:r>
              <a:rPr lang="es-ES" dirty="0" err="1"/>
              <a:t>FordwardPropagation</a:t>
            </a:r>
            <a:r>
              <a:rPr lang="es-ES" dirty="0"/>
              <a:t> y es el encargado de realizar las predicciones y el segundo se llama </a:t>
            </a:r>
            <a:r>
              <a:rPr lang="es-ES" dirty="0" err="1"/>
              <a:t>BacwardPropagation</a:t>
            </a:r>
            <a:r>
              <a:rPr lang="es-ES" dirty="0"/>
              <a:t> y es el encargado de corregir los errores producidos en las predicciones por parte de las neuronas de la red neuronal.</a:t>
            </a:r>
          </a:p>
        </p:txBody>
      </p:sp>
      <p:sp>
        <p:nvSpPr>
          <p:cNvPr id="4" name="Marcador de número de diapositiva 3"/>
          <p:cNvSpPr>
            <a:spLocks noGrp="1"/>
          </p:cNvSpPr>
          <p:nvPr>
            <p:ph type="sldNum" sz="quarter" idx="5"/>
          </p:nvPr>
        </p:nvSpPr>
        <p:spPr/>
        <p:txBody>
          <a:bodyPr/>
          <a:lstStyle/>
          <a:p>
            <a:fld id="{7DB602B1-DFCC-48AF-ADE9-702FEA266D70}" type="slidenum">
              <a:rPr lang="es-ES" smtClean="0"/>
              <a:t>3</a:t>
            </a:fld>
            <a:endParaRPr lang="es-ES"/>
          </a:p>
        </p:txBody>
      </p:sp>
    </p:spTree>
    <p:extLst>
      <p:ext uri="{BB962C8B-B14F-4D97-AF65-F5344CB8AC3E}">
        <p14:creationId xmlns:p14="http://schemas.microsoft.com/office/powerpoint/2010/main" val="85619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neurona artificial en su interior realiza el cálculo del modelo de regresión lineal múltiple el cual se observa en la imagen superior. Como se trata de un ejemplo se usa un modelo de regresión lineal simple.</a:t>
            </a:r>
          </a:p>
          <a:p>
            <a:r>
              <a:rPr lang="es-ES" dirty="0"/>
              <a:t>Se observa como este modelo intenta ajustar lo mejor posible la recta a la nube de puntos. Con este método se obtienen modelos predictivos con un margen de error.</a:t>
            </a:r>
          </a:p>
          <a:p>
            <a:r>
              <a:rPr lang="es-ES" dirty="0"/>
              <a:t>Como por ejemplo: Cuanto cuesta un alquiler de un piso respecto a la calidad de el barrio donde esta situado.</a:t>
            </a:r>
          </a:p>
          <a:p>
            <a:r>
              <a:rPr lang="es-ES" dirty="0"/>
              <a:t>Por lo que se deduce que una red neuronal intenta realizar predicciones que se ajustan a la realidad usando el algoritmo de </a:t>
            </a:r>
            <a:r>
              <a:rPr lang="es-ES" dirty="0" err="1"/>
              <a:t>FordwardPropagation</a:t>
            </a:r>
            <a:endParaRPr lang="es-ES" dirty="0"/>
          </a:p>
        </p:txBody>
      </p:sp>
      <p:sp>
        <p:nvSpPr>
          <p:cNvPr id="4" name="Marcador de número de diapositiva 3"/>
          <p:cNvSpPr>
            <a:spLocks noGrp="1"/>
          </p:cNvSpPr>
          <p:nvPr>
            <p:ph type="sldNum" sz="quarter" idx="5"/>
          </p:nvPr>
        </p:nvSpPr>
        <p:spPr/>
        <p:txBody>
          <a:bodyPr/>
          <a:lstStyle/>
          <a:p>
            <a:fld id="{7DB602B1-DFCC-48AF-ADE9-702FEA266D70}" type="slidenum">
              <a:rPr lang="es-ES" smtClean="0"/>
              <a:t>4</a:t>
            </a:fld>
            <a:endParaRPr lang="es-ES"/>
          </a:p>
        </p:txBody>
      </p:sp>
    </p:spTree>
    <p:extLst>
      <p:ext uri="{BB962C8B-B14F-4D97-AF65-F5344CB8AC3E}">
        <p14:creationId xmlns:p14="http://schemas.microsoft.com/office/powerpoint/2010/main" val="1749602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algoritmo de </a:t>
            </a:r>
            <a:r>
              <a:rPr lang="es-ES" dirty="0" err="1"/>
              <a:t>BackPropagation</a:t>
            </a:r>
            <a:r>
              <a:rPr lang="es-ES" dirty="0"/>
              <a:t> tiene la finalidad de encontrar la parte de responsabilidad de cada neurona en el error producido por parte de la red neuronal, de esta forma la red neuronal se corrige a si misma minimizando los errores. Produciendo así una mejor predicción en la siguiente pasada de </a:t>
            </a:r>
            <a:r>
              <a:rPr lang="es-ES" dirty="0" err="1"/>
              <a:t>FordWardPropagation</a:t>
            </a:r>
            <a:r>
              <a:rPr lang="es-ES" dirty="0"/>
              <a:t>.</a:t>
            </a:r>
          </a:p>
          <a:p>
            <a:r>
              <a:rPr lang="es-ES" dirty="0"/>
              <a:t>Lo realiza calculando el descenso del Gradiente en cada capa de neuronas desde la ultima capa hacia la primera.</a:t>
            </a:r>
          </a:p>
          <a:p>
            <a:r>
              <a:rPr lang="es-ES" dirty="0"/>
              <a:t>De esta forma al calcular el gradiente obtiene los mínimos locales e intenta aproximarse a ellos. </a:t>
            </a:r>
          </a:p>
          <a:p>
            <a:r>
              <a:rPr lang="es-ES" dirty="0"/>
              <a:t>De esta forma, gracias a las derivadas, la red neuronal sabe que parte de responsabilidad recae sobre cada neurona y ajusta sus parámetros para minimizar el error.</a:t>
            </a:r>
          </a:p>
          <a:p>
            <a:endParaRPr lang="es-ES" dirty="0"/>
          </a:p>
        </p:txBody>
      </p:sp>
      <p:sp>
        <p:nvSpPr>
          <p:cNvPr id="4" name="Marcador de número de diapositiva 3"/>
          <p:cNvSpPr>
            <a:spLocks noGrp="1"/>
          </p:cNvSpPr>
          <p:nvPr>
            <p:ph type="sldNum" sz="quarter" idx="5"/>
          </p:nvPr>
        </p:nvSpPr>
        <p:spPr/>
        <p:txBody>
          <a:bodyPr/>
          <a:lstStyle/>
          <a:p>
            <a:fld id="{7DB602B1-DFCC-48AF-ADE9-702FEA266D70}" type="slidenum">
              <a:rPr lang="es-ES" smtClean="0"/>
              <a:t>5</a:t>
            </a:fld>
            <a:endParaRPr lang="es-ES"/>
          </a:p>
        </p:txBody>
      </p:sp>
    </p:spTree>
    <p:extLst>
      <p:ext uri="{BB962C8B-B14F-4D97-AF65-F5344CB8AC3E}">
        <p14:creationId xmlns:p14="http://schemas.microsoft.com/office/powerpoint/2010/main" val="168776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se tuviera que calcular el gradiente de una solo neurona la pregunta seria muy sencilla. Como varia el coste ante un cambio del parámetro “W” y el parámetro “B”?.</a:t>
            </a:r>
          </a:p>
          <a:p>
            <a:r>
              <a:rPr lang="es-ES" dirty="0"/>
              <a:t>Pero en el caso de una red neuronal es mas complicado, ya que el cambio de un parámetro respecto al coste afecta a muchas neuronas de las capas posteriores, y si lo calculáramos de atrás hacia delante el cambio de un parámetro afectaría al coste en todas las neuronas de las siguientes capas. </a:t>
            </a:r>
          </a:p>
          <a:p>
            <a:r>
              <a:rPr lang="es-ES" dirty="0"/>
              <a:t>Por lo que para calcular el gradiente en una red neuronal se realiza de la siguiente forma:</a:t>
            </a:r>
          </a:p>
          <a:p>
            <a:endParaRPr lang="es-ES" dirty="0"/>
          </a:p>
          <a:p>
            <a:r>
              <a:rPr lang="es-ES" dirty="0"/>
              <a:t>1--Se empieza calculando las derivadas parciales de como varia el coste respecto el parámetro “W” y el parámetro “B” en la la ultima capa.</a:t>
            </a:r>
          </a:p>
          <a:p>
            <a:endParaRPr lang="es-ES" dirty="0"/>
          </a:p>
          <a:p>
            <a:r>
              <a:rPr lang="es-ES" dirty="0"/>
              <a:t>2—Al ver la 2 imagen recordamos la suma pondera “Z” y observamos que es pasada por una composición de funciones.</a:t>
            </a:r>
          </a:p>
          <a:p>
            <a:r>
              <a:rPr lang="es-ES" dirty="0"/>
              <a:t>Recordemos que el parámetro “W” participa en una suma ponderada “Z” la cual es pasada por la función de activación “A”, y el resultado de las funciones de activación en la ultima capa conforman el resultado de la red, que luego es evaluada por la función de coste “C” para determinar así el error de la red. </a:t>
            </a:r>
          </a:p>
          <a:p>
            <a:endParaRPr lang="es-ES" dirty="0"/>
          </a:p>
          <a:p>
            <a:r>
              <a:rPr lang="es-ES" dirty="0"/>
              <a:t>Por lo que para calcular la derivada parcial de cuanto varia la función de coste respecto un cambio en el parámetro “W” tenemos una composición de funciones la cual se resuelve aplicando la regla de la cadena.</a:t>
            </a:r>
          </a:p>
          <a:p>
            <a:r>
              <a:rPr lang="es-ES" dirty="0"/>
              <a:t>La regla de la cadena nos dice que para calcular una composición de funciones simplemente tenemos que multiplicar cada una de las derivadas intermedias si aplicamos esto obtenemos la segunda imagen. </a:t>
            </a:r>
          </a:p>
          <a:p>
            <a:endParaRPr lang="es-ES" dirty="0"/>
          </a:p>
          <a:p>
            <a:r>
              <a:rPr lang="es-ES" dirty="0"/>
              <a:t>3—Al observar la segunda fila de </a:t>
            </a:r>
            <a:r>
              <a:rPr lang="es-ES" dirty="0" err="1"/>
              <a:t>imagenes</a:t>
            </a:r>
            <a:r>
              <a:rPr lang="es-ES" dirty="0"/>
              <a:t> tenemos las derivadas parciales necesarias para calcular el gradiente la ultima capa.</a:t>
            </a:r>
          </a:p>
          <a:p>
            <a:endParaRPr lang="es-ES" u="sng" dirty="0"/>
          </a:p>
          <a:p>
            <a:r>
              <a:rPr lang="es-ES" dirty="0"/>
              <a:t>4—Ahora nos fijamos en la primera imagen de la ultima fila porque necesitamos calcular también el gradiente de las capas posteriores. </a:t>
            </a:r>
          </a:p>
          <a:p>
            <a:r>
              <a:rPr lang="es-ES" dirty="0"/>
              <a:t>En esta imagen abajo esta descrita la regla de la cadena para esa composición.</a:t>
            </a:r>
          </a:p>
          <a:p>
            <a:r>
              <a:rPr lang="es-ES" dirty="0"/>
              <a:t>Y arriba las derivadas necesarias para calcular el gradiente de la siguiente capa.</a:t>
            </a:r>
          </a:p>
          <a:p>
            <a:endParaRPr lang="es-ES" dirty="0"/>
          </a:p>
          <a:p>
            <a:r>
              <a:rPr lang="es-ES" dirty="0"/>
              <a:t>5--Como las derivadas de calculan desde la ultima capa a la primera, resulta que ya tenemos calculadas las derivadas marcadas con un recuadro blanco.</a:t>
            </a:r>
          </a:p>
          <a:p>
            <a:r>
              <a:rPr lang="es-ES" dirty="0"/>
              <a:t>La primera representa al error de las neuronas en la ultima capa, la segunda la función de activación, y el tercer recuadro blanco pertenece a las derivadas de la suma ponderada.</a:t>
            </a:r>
          </a:p>
          <a:p>
            <a:r>
              <a:rPr lang="es-ES" dirty="0"/>
              <a:t>Por lo que tan solo queda calcular una derivada, Como varia la suma ponderada respecto a la función de activación, Que representa el peso </a:t>
            </a:r>
            <a:r>
              <a:rPr lang="es-ES" dirty="0" err="1"/>
              <a:t>psinaptico</a:t>
            </a:r>
            <a:r>
              <a:rPr lang="es-ES" dirty="0"/>
              <a:t> de la ultima capa. </a:t>
            </a:r>
          </a:p>
          <a:p>
            <a:endParaRPr lang="es-ES" dirty="0"/>
          </a:p>
          <a:p>
            <a:r>
              <a:rPr lang="es-ES" u="sng" dirty="0"/>
              <a:t>6-</a:t>
            </a:r>
            <a:r>
              <a:rPr lang="es-ES" dirty="0"/>
              <a:t>-Y así llegamos a la ultima imagen donde obtenemos las derivadas necesarias para calcular el gradiente en cada una de nuestras capas.</a:t>
            </a:r>
          </a:p>
          <a:p>
            <a:endParaRPr lang="es-ES" dirty="0"/>
          </a:p>
        </p:txBody>
      </p:sp>
      <p:sp>
        <p:nvSpPr>
          <p:cNvPr id="4" name="Marcador de número de diapositiva 3"/>
          <p:cNvSpPr>
            <a:spLocks noGrp="1"/>
          </p:cNvSpPr>
          <p:nvPr>
            <p:ph type="sldNum" sz="quarter" idx="5"/>
          </p:nvPr>
        </p:nvSpPr>
        <p:spPr/>
        <p:txBody>
          <a:bodyPr/>
          <a:lstStyle/>
          <a:p>
            <a:fld id="{7DB602B1-DFCC-48AF-ADE9-702FEA266D70}" type="slidenum">
              <a:rPr lang="es-ES" smtClean="0"/>
              <a:t>6</a:t>
            </a:fld>
            <a:endParaRPr lang="es-ES"/>
          </a:p>
        </p:txBody>
      </p:sp>
    </p:spTree>
    <p:extLst>
      <p:ext uri="{BB962C8B-B14F-4D97-AF65-F5344CB8AC3E}">
        <p14:creationId xmlns:p14="http://schemas.microsoft.com/office/powerpoint/2010/main" val="2608665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algoritmo de </a:t>
            </a:r>
            <a:r>
              <a:rPr lang="es-ES" dirty="0" err="1"/>
              <a:t>ForwardPropagation</a:t>
            </a:r>
            <a:r>
              <a:rPr lang="es-ES" dirty="0"/>
              <a:t> se encarga de que cada neurona ejecuta una predicción y guarda los errores cuadráticos medios en una matriz. La cual es usada por el algoritmo de </a:t>
            </a:r>
            <a:r>
              <a:rPr lang="es-ES" dirty="0" err="1"/>
              <a:t>BackPropagation</a:t>
            </a:r>
            <a:r>
              <a:rPr lang="es-ES" dirty="0"/>
              <a:t> para calcular las derivadas parciales de cuanto varia el coste respecto un cambio en el parámetro W y cuanto varia el coste respecto al parámetro B. Dichas derivadas son usadas para calcular el Gradiente. El cual es usado por el método de </a:t>
            </a:r>
            <a:r>
              <a:rPr lang="es-ES" dirty="0" err="1"/>
              <a:t>Backpropagation</a:t>
            </a:r>
            <a:r>
              <a:rPr lang="es-ES" dirty="0"/>
              <a:t> para realizar el descenso del gradiente, el cual es usado para saber que grado de responsabilidad recae en cada neurona de dicha capa. Y así minimizar el error corrigiendo los parámetros W y B cada neurona responsable de parte del error de la red.</a:t>
            </a:r>
          </a:p>
          <a:p>
            <a:endParaRPr lang="es-ES" dirty="0"/>
          </a:p>
          <a:p>
            <a:r>
              <a:rPr lang="es-ES" dirty="0"/>
              <a:t>Este proceso de usar </a:t>
            </a:r>
            <a:r>
              <a:rPr lang="es-ES" dirty="0" err="1"/>
              <a:t>FordwardPropagation</a:t>
            </a:r>
            <a:r>
              <a:rPr lang="es-ES" dirty="0"/>
              <a:t> para realizar una predicción y </a:t>
            </a:r>
            <a:r>
              <a:rPr lang="es-ES" dirty="0" err="1"/>
              <a:t>BackPropagation</a:t>
            </a:r>
            <a:r>
              <a:rPr lang="es-ES" dirty="0"/>
              <a:t> para corregir los pesos </a:t>
            </a:r>
            <a:r>
              <a:rPr lang="es-ES" dirty="0" err="1"/>
              <a:t>psinapticos</a:t>
            </a:r>
            <a:r>
              <a:rPr lang="es-ES" dirty="0"/>
              <a:t> de las neuronas y sus parámetros de </a:t>
            </a:r>
            <a:r>
              <a:rPr lang="es-ES" dirty="0" err="1"/>
              <a:t>bias</a:t>
            </a:r>
            <a:r>
              <a:rPr lang="es-ES" dirty="0"/>
              <a:t> minimizando así el error en las predicciones de la red, se realiza iterativamente hasta que la red aprende a realizar la tarea que se </a:t>
            </a:r>
            <a:r>
              <a:rPr lang="es-ES" u="sng" dirty="0"/>
              <a:t>deseaba</a:t>
            </a:r>
            <a:r>
              <a:rPr lang="es-ES" dirty="0"/>
              <a:t> que aprendiera a resolver.</a:t>
            </a:r>
          </a:p>
        </p:txBody>
      </p:sp>
      <p:sp>
        <p:nvSpPr>
          <p:cNvPr id="4" name="Marcador de número de diapositiva 3"/>
          <p:cNvSpPr>
            <a:spLocks noGrp="1"/>
          </p:cNvSpPr>
          <p:nvPr>
            <p:ph type="sldNum" sz="quarter" idx="5"/>
          </p:nvPr>
        </p:nvSpPr>
        <p:spPr/>
        <p:txBody>
          <a:bodyPr/>
          <a:lstStyle/>
          <a:p>
            <a:fld id="{7DB602B1-DFCC-48AF-ADE9-702FEA266D70}" type="slidenum">
              <a:rPr lang="es-ES" smtClean="0"/>
              <a:t>7</a:t>
            </a:fld>
            <a:endParaRPr lang="es-ES"/>
          </a:p>
        </p:txBody>
      </p:sp>
    </p:spTree>
    <p:extLst>
      <p:ext uri="{BB962C8B-B14F-4D97-AF65-F5344CB8AC3E}">
        <p14:creationId xmlns:p14="http://schemas.microsoft.com/office/powerpoint/2010/main" val="2761890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DB602B1-DFCC-48AF-ADE9-702FEA266D70}" type="slidenum">
              <a:rPr lang="es-ES" smtClean="0"/>
              <a:t>9</a:t>
            </a:fld>
            <a:endParaRPr lang="es-ES"/>
          </a:p>
        </p:txBody>
      </p:sp>
    </p:spTree>
    <p:extLst>
      <p:ext uri="{BB962C8B-B14F-4D97-AF65-F5344CB8AC3E}">
        <p14:creationId xmlns:p14="http://schemas.microsoft.com/office/powerpoint/2010/main" val="233358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DB602B1-DFCC-48AF-ADE9-702FEA266D70}" type="slidenum">
              <a:rPr lang="es-ES" smtClean="0"/>
              <a:t>10</a:t>
            </a:fld>
            <a:endParaRPr lang="es-ES"/>
          </a:p>
        </p:txBody>
      </p:sp>
    </p:spTree>
    <p:extLst>
      <p:ext uri="{BB962C8B-B14F-4D97-AF65-F5344CB8AC3E}">
        <p14:creationId xmlns:p14="http://schemas.microsoft.com/office/powerpoint/2010/main" val="298226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23192463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2974312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2908559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724351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4053233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8176318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50930408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01717757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94097275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6370983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7958606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8643803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2488236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0207944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0180269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9042775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AAD347D-5ACD-4C99-B74B-A9C85AD731AF}" type="datetimeFigureOut">
              <a:rPr lang="en-US" smtClean="0"/>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944475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11/11/2021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061516564"/>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png"/><Relationship Id="rId7" Type="http://schemas.openxmlformats.org/officeDocument/2006/relationships/image" Target="../media/image6.jpeg"/><Relationship Id="rId12"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diagramColors" Target="../diagrams/colors1.xml"/><Relationship Id="rId5" Type="http://schemas.openxmlformats.org/officeDocument/2006/relationships/image" Target="../media/image4.png"/><Relationship Id="rId10" Type="http://schemas.openxmlformats.org/officeDocument/2006/relationships/diagramQuickStyle" Target="../diagrams/quickStyle1.xml"/><Relationship Id="rId4" Type="http://schemas.openxmlformats.org/officeDocument/2006/relationships/image" Target="../media/image3.png"/><Relationship Id="rId9"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7.png"/><Relationship Id="rId7" Type="http://schemas.openxmlformats.org/officeDocument/2006/relationships/diagramColors" Target="../diagrams/colors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5.jpeg"/><Relationship Id="rId7" Type="http://schemas.openxmlformats.org/officeDocument/2006/relationships/diagramColors" Target="../diagrams/colors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jpeg"/><Relationship Id="rId7" Type="http://schemas.openxmlformats.org/officeDocument/2006/relationships/diagramColors" Target="../diagrams/colors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10" Type="http://schemas.openxmlformats.org/officeDocument/2006/relationships/hyperlink" Target="https://www.youtube.com/watch?v=9B5d0pQ-ayM&amp;t=12s" TargetMode="External"/><Relationship Id="rId4" Type="http://schemas.openxmlformats.org/officeDocument/2006/relationships/diagramData" Target="../diagrams/data11.xml"/><Relationship Id="rId9" Type="http://schemas.openxmlformats.org/officeDocument/2006/relationships/image" Target="../media/image29.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jpeg"/><Relationship Id="rId9" Type="http://schemas.microsoft.com/office/2007/relationships/diagramDrawing" Target="../diagrams/drawing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jpeg"/><Relationship Id="rId7" Type="http://schemas.openxmlformats.org/officeDocument/2006/relationships/diagramData" Target="../diagrams/data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11" Type="http://schemas.microsoft.com/office/2007/relationships/diagramDrawing" Target="../diagrams/drawing3.xml"/><Relationship Id="rId5" Type="http://schemas.openxmlformats.org/officeDocument/2006/relationships/image" Target="../media/image8.png"/><Relationship Id="rId10" Type="http://schemas.openxmlformats.org/officeDocument/2006/relationships/diagramColors" Target="../diagrams/colors3.xml"/><Relationship Id="rId4" Type="http://schemas.openxmlformats.org/officeDocument/2006/relationships/image" Target="../media/image7.png"/><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11.PNG"/><Relationship Id="rId5" Type="http://schemas.openxmlformats.org/officeDocument/2006/relationships/image" Target="../media/image10.jpeg"/><Relationship Id="rId10" Type="http://schemas.microsoft.com/office/2007/relationships/diagramDrawing" Target="../diagrams/drawing4.xml"/><Relationship Id="rId4" Type="http://schemas.openxmlformats.org/officeDocument/2006/relationships/image" Target="../media/image7.png"/><Relationship Id="rId9" Type="http://schemas.openxmlformats.org/officeDocument/2006/relationships/diagramColors" Target="../diagrams/colors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jpeg"/><Relationship Id="rId7" Type="http://schemas.openxmlformats.org/officeDocument/2006/relationships/diagramQuickStyle" Target="../diagrams/quickStyle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2.png"/><Relationship Id="rId9" Type="http://schemas.microsoft.com/office/2007/relationships/diagramDrawing" Target="../diagrams/drawing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6.JPG"/><Relationship Id="rId5" Type="http://schemas.openxmlformats.org/officeDocument/2006/relationships/image" Target="../media/image3.png"/><Relationship Id="rId10" Type="http://schemas.openxmlformats.org/officeDocument/2006/relationships/image" Target="../media/image15.JPG"/><Relationship Id="rId4" Type="http://schemas.openxmlformats.org/officeDocument/2006/relationships/image" Target="../media/image2.png"/><Relationship Id="rId9" Type="http://schemas.openxmlformats.org/officeDocument/2006/relationships/image" Target="../media/image14.JP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11.PNG"/><Relationship Id="rId4" Type="http://schemas.openxmlformats.org/officeDocument/2006/relationships/diagramLayout" Target="../diagrams/layout6.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1.jpeg"/><Relationship Id="rId7" Type="http://schemas.openxmlformats.org/officeDocument/2006/relationships/image" Target="../media/image25.jpeg"/><Relationship Id="rId12"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diagramColors" Target="../diagrams/colors7.xml"/><Relationship Id="rId5" Type="http://schemas.openxmlformats.org/officeDocument/2006/relationships/image" Target="../media/image23.jpg"/><Relationship Id="rId10" Type="http://schemas.openxmlformats.org/officeDocument/2006/relationships/diagramQuickStyle" Target="../diagrams/quickStyle7.xml"/><Relationship Id="rId4" Type="http://schemas.openxmlformats.org/officeDocument/2006/relationships/image" Target="../media/image22.jpg"/><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61" name="Picture 7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62" name="Picture 8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3" name="Oval 8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4" name="Picture 8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65" name="Picture 8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66" name="Rectangle 8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7" name="Rectangle 91">
            <a:extLst>
              <a:ext uri="{FF2B5EF4-FFF2-40B4-BE49-F238E27FC236}">
                <a16:creationId xmlns:a16="http://schemas.microsoft.com/office/drawing/2014/main" id="{B87E4204-E93C-417B-9ED0-F81552DE8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68E4A00-82CC-4AD0-B631-F820AEE4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6" name="Freeform 7">
            <a:extLst>
              <a:ext uri="{FF2B5EF4-FFF2-40B4-BE49-F238E27FC236}">
                <a16:creationId xmlns:a16="http://schemas.microsoft.com/office/drawing/2014/main" id="{463665DF-25B8-4EE2-8F85-921EF38BE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ítulo 1">
            <a:extLst>
              <a:ext uri="{FF2B5EF4-FFF2-40B4-BE49-F238E27FC236}">
                <a16:creationId xmlns:a16="http://schemas.microsoft.com/office/drawing/2014/main" id="{010C9E56-B3A7-4752-AECA-63827FCAFD81}"/>
              </a:ext>
            </a:extLst>
          </p:cNvPr>
          <p:cNvSpPr>
            <a:spLocks noGrp="1"/>
          </p:cNvSpPr>
          <p:nvPr>
            <p:ph type="ctrTitle"/>
          </p:nvPr>
        </p:nvSpPr>
        <p:spPr>
          <a:xfrm>
            <a:off x="648930" y="629267"/>
            <a:ext cx="9252154" cy="1016654"/>
          </a:xfrm>
        </p:spPr>
        <p:txBody>
          <a:bodyPr vert="horz" lIns="91440" tIns="45720" rIns="91440" bIns="45720" rtlCol="0" anchor="t">
            <a:normAutofit fontScale="90000"/>
          </a:bodyPr>
          <a:lstStyle/>
          <a:p>
            <a:pPr>
              <a:lnSpc>
                <a:spcPct val="90000"/>
              </a:lnSpc>
            </a:pPr>
            <a:r>
              <a:rPr lang="en-US" sz="3300" b="0" i="0" kern="1200" dirty="0" err="1">
                <a:solidFill>
                  <a:srgbClr val="EBEBEB"/>
                </a:solidFill>
                <a:latin typeface="+mj-lt"/>
                <a:ea typeface="+mj-ea"/>
                <a:cs typeface="+mj-cs"/>
              </a:rPr>
              <a:t>Conceptualización</a:t>
            </a:r>
            <a:r>
              <a:rPr lang="en-US" sz="3300" b="0" i="0" kern="1200" dirty="0">
                <a:solidFill>
                  <a:srgbClr val="EBEBEB"/>
                </a:solidFill>
                <a:latin typeface="+mj-lt"/>
                <a:ea typeface="+mj-ea"/>
                <a:cs typeface="+mj-cs"/>
              </a:rPr>
              <a:t> </a:t>
            </a:r>
            <a:r>
              <a:rPr lang="en-US" sz="3300" b="0" i="0" kern="1200" dirty="0" err="1">
                <a:solidFill>
                  <a:srgbClr val="EBEBEB"/>
                </a:solidFill>
                <a:latin typeface="+mj-lt"/>
                <a:ea typeface="+mj-ea"/>
                <a:cs typeface="+mj-cs"/>
              </a:rPr>
              <a:t>implementación</a:t>
            </a:r>
            <a:r>
              <a:rPr lang="en-US" sz="3300" b="0" i="0" kern="1200" dirty="0">
                <a:solidFill>
                  <a:srgbClr val="EBEBEB"/>
                </a:solidFill>
                <a:latin typeface="+mj-lt"/>
                <a:ea typeface="+mj-ea"/>
                <a:cs typeface="+mj-cs"/>
              </a:rPr>
              <a:t> y Desarrollo de un </a:t>
            </a:r>
            <a:r>
              <a:rPr lang="en-US" sz="3300" b="0" i="0" kern="1200" dirty="0" err="1">
                <a:solidFill>
                  <a:srgbClr val="EBEBEB"/>
                </a:solidFill>
                <a:latin typeface="+mj-lt"/>
                <a:ea typeface="+mj-ea"/>
                <a:cs typeface="+mj-cs"/>
              </a:rPr>
              <a:t>coche</a:t>
            </a:r>
            <a:r>
              <a:rPr lang="en-US" sz="3300" b="0" i="0" kern="1200" dirty="0">
                <a:solidFill>
                  <a:srgbClr val="EBEBEB"/>
                </a:solidFill>
                <a:latin typeface="+mj-lt"/>
                <a:ea typeface="+mj-ea"/>
                <a:cs typeface="+mj-cs"/>
              </a:rPr>
              <a:t> </a:t>
            </a:r>
            <a:r>
              <a:rPr lang="en-US" sz="3300" b="0" i="0" kern="1200" dirty="0" err="1">
                <a:solidFill>
                  <a:srgbClr val="EBEBEB"/>
                </a:solidFill>
                <a:latin typeface="+mj-lt"/>
                <a:ea typeface="+mj-ea"/>
                <a:cs typeface="+mj-cs"/>
              </a:rPr>
              <a:t>autónomo</a:t>
            </a:r>
            <a:r>
              <a:rPr lang="en-US" sz="3300" b="0" i="0" kern="1200" dirty="0">
                <a:solidFill>
                  <a:srgbClr val="EBEBEB"/>
                </a:solidFill>
                <a:latin typeface="+mj-lt"/>
                <a:ea typeface="+mj-ea"/>
                <a:cs typeface="+mj-cs"/>
              </a:rPr>
              <a:t> </a:t>
            </a:r>
            <a:r>
              <a:rPr lang="en-US" sz="3300" b="0" i="0" kern="1200" dirty="0" err="1">
                <a:solidFill>
                  <a:srgbClr val="EBEBEB"/>
                </a:solidFill>
                <a:latin typeface="+mj-lt"/>
                <a:ea typeface="+mj-ea"/>
                <a:cs typeface="+mj-cs"/>
              </a:rPr>
              <a:t>desde</a:t>
            </a:r>
            <a:r>
              <a:rPr lang="en-US" sz="3300" b="0" i="0" kern="1200" dirty="0">
                <a:solidFill>
                  <a:srgbClr val="EBEBEB"/>
                </a:solidFill>
                <a:latin typeface="+mj-lt"/>
                <a:ea typeface="+mj-ea"/>
                <a:cs typeface="+mj-cs"/>
              </a:rPr>
              <a:t> cero </a:t>
            </a:r>
            <a:r>
              <a:rPr lang="en-US" sz="3300" b="0" i="0" kern="1200" dirty="0" err="1">
                <a:solidFill>
                  <a:srgbClr val="EBEBEB"/>
                </a:solidFill>
                <a:latin typeface="+mj-lt"/>
                <a:ea typeface="+mj-ea"/>
                <a:cs typeface="+mj-cs"/>
              </a:rPr>
              <a:t>mediante</a:t>
            </a:r>
            <a:r>
              <a:rPr lang="en-US" sz="3300" b="0" i="0" kern="1200" dirty="0">
                <a:solidFill>
                  <a:srgbClr val="EBEBEB"/>
                </a:solidFill>
                <a:latin typeface="+mj-lt"/>
                <a:ea typeface="+mj-ea"/>
                <a:cs typeface="+mj-cs"/>
              </a:rPr>
              <a:t> machine learning.</a:t>
            </a:r>
          </a:p>
        </p:txBody>
      </p:sp>
      <p:sp useBgFill="1">
        <p:nvSpPr>
          <p:cNvPr id="98" name="Freeform: Shape 97">
            <a:extLst>
              <a:ext uri="{FF2B5EF4-FFF2-40B4-BE49-F238E27FC236}">
                <a16:creationId xmlns:a16="http://schemas.microsoft.com/office/drawing/2014/main" id="{B3378DC2-950E-4B63-B833-32DE4719A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Subtítulo 2">
            <a:extLst>
              <a:ext uri="{FF2B5EF4-FFF2-40B4-BE49-F238E27FC236}">
                <a16:creationId xmlns:a16="http://schemas.microsoft.com/office/drawing/2014/main" id="{5EC30276-16A8-4D4D-AFC8-6F78746C8025}"/>
              </a:ext>
            </a:extLst>
          </p:cNvPr>
          <p:cNvSpPr>
            <a:spLocks noGrp="1"/>
          </p:cNvSpPr>
          <p:nvPr>
            <p:ph type="subTitle" idx="1"/>
          </p:nvPr>
        </p:nvSpPr>
        <p:spPr>
          <a:xfrm>
            <a:off x="648930" y="2438400"/>
            <a:ext cx="6188189" cy="3785419"/>
          </a:xfrm>
        </p:spPr>
        <p:txBody>
          <a:bodyPr vert="horz" lIns="91440" tIns="45720" rIns="91440" bIns="45720" rtlCol="0">
            <a:normAutofit/>
          </a:bodyPr>
          <a:lstStyle/>
          <a:p>
            <a:pPr indent="-228600">
              <a:lnSpc>
                <a:spcPct val="90000"/>
              </a:lnSpc>
              <a:buFont typeface="Wingdings 3" charset="2"/>
              <a:buChar char=""/>
            </a:pPr>
            <a:endParaRPr lang="en-US" sz="1000">
              <a:solidFill>
                <a:srgbClr val="FFFFFF"/>
              </a:solidFill>
            </a:endParaRPr>
          </a:p>
          <a:p>
            <a:pPr marL="685800" lvl="1" algn="l">
              <a:lnSpc>
                <a:spcPct val="90000"/>
              </a:lnSpc>
              <a:buFont typeface="Wingdings 3" charset="2"/>
              <a:buChar char=""/>
            </a:pPr>
            <a:endParaRPr lang="en-US" sz="1000">
              <a:solidFill>
                <a:srgbClr val="FFFFFF"/>
              </a:solidFill>
            </a:endParaRPr>
          </a:p>
          <a:p>
            <a:pPr marL="685800" lvl="1" algn="l">
              <a:lnSpc>
                <a:spcPct val="90000"/>
              </a:lnSpc>
              <a:buFont typeface="Wingdings 3" charset="2"/>
              <a:buChar char=""/>
            </a:pPr>
            <a:endParaRPr lang="en-US" sz="1000" dirty="0">
              <a:solidFill>
                <a:srgbClr val="FFFFFF"/>
              </a:solidFill>
            </a:endParaRPr>
          </a:p>
          <a:p>
            <a:pPr marL="457200" indent="-228600">
              <a:lnSpc>
                <a:spcPct val="90000"/>
              </a:lnSpc>
              <a:buFont typeface="Wingdings 3" charset="2"/>
              <a:buChar char=""/>
            </a:pPr>
            <a:endParaRPr lang="en-US" sz="1000">
              <a:solidFill>
                <a:srgbClr val="FFFFFF"/>
              </a:solidFill>
            </a:endParaRPr>
          </a:p>
        </p:txBody>
      </p:sp>
      <p:pic>
        <p:nvPicPr>
          <p:cNvPr id="4" name="Imagen 4" descr="Imagen que contiene interior, cama, pequeño, tabla&#10;&#10;Descripción generada automáticamente">
            <a:extLst>
              <a:ext uri="{FF2B5EF4-FFF2-40B4-BE49-F238E27FC236}">
                <a16:creationId xmlns:a16="http://schemas.microsoft.com/office/drawing/2014/main" id="{2C02EB10-DF4B-46E8-9195-22CBD81BF4C7}"/>
              </a:ext>
            </a:extLst>
          </p:cNvPr>
          <p:cNvPicPr>
            <a:picLocks noChangeAspect="1"/>
          </p:cNvPicPr>
          <p:nvPr/>
        </p:nvPicPr>
        <p:blipFill rotWithShape="1">
          <a:blip r:embed="rId7"/>
          <a:srcRect l="13910" r="33019"/>
          <a:stretch/>
        </p:blipFill>
        <p:spPr>
          <a:xfrm>
            <a:off x="8541062" y="2548281"/>
            <a:ext cx="2591291" cy="3662018"/>
          </a:xfrm>
          <a:prstGeom prst="rect">
            <a:avLst/>
          </a:prstGeom>
          <a:effectLst/>
        </p:spPr>
      </p:pic>
      <p:graphicFrame>
        <p:nvGraphicFramePr>
          <p:cNvPr id="459" name="Marcador de contenido 2">
            <a:extLst>
              <a:ext uri="{FF2B5EF4-FFF2-40B4-BE49-F238E27FC236}">
                <a16:creationId xmlns:a16="http://schemas.microsoft.com/office/drawing/2014/main" id="{8BF487EE-A7B8-4C00-8882-78E23341649B}"/>
              </a:ext>
            </a:extLst>
          </p:cNvPr>
          <p:cNvGraphicFramePr>
            <a:graphicFrameLocks/>
          </p:cNvGraphicFramePr>
          <p:nvPr>
            <p:extLst>
              <p:ext uri="{D42A27DB-BD31-4B8C-83A1-F6EECF244321}">
                <p14:modId xmlns:p14="http://schemas.microsoft.com/office/powerpoint/2010/main" val="2068083110"/>
              </p:ext>
            </p:extLst>
          </p:nvPr>
        </p:nvGraphicFramePr>
        <p:xfrm>
          <a:off x="648931" y="2548281"/>
          <a:ext cx="7153602" cy="36586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7250657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0BA79-033F-4F89-B99A-4F98F96E112F}"/>
              </a:ext>
            </a:extLst>
          </p:cNvPr>
          <p:cNvSpPr>
            <a:spLocks noGrp="1"/>
          </p:cNvSpPr>
          <p:nvPr>
            <p:ph type="title"/>
          </p:nvPr>
        </p:nvSpPr>
        <p:spPr/>
        <p:txBody>
          <a:bodyPr/>
          <a:lstStyle/>
          <a:p>
            <a:r>
              <a:rPr lang="es-ES" dirty="0"/>
              <a:t>Diseño de la placa de potencia para controlar los motores.</a:t>
            </a:r>
          </a:p>
        </p:txBody>
      </p:sp>
      <p:pic>
        <p:nvPicPr>
          <p:cNvPr id="5" name="Marcador de contenido 4" descr="Diagrama, Esquemático&#10;&#10;Descripción generada automáticamente">
            <a:extLst>
              <a:ext uri="{FF2B5EF4-FFF2-40B4-BE49-F238E27FC236}">
                <a16:creationId xmlns:a16="http://schemas.microsoft.com/office/drawing/2014/main" id="{C6B5DF45-BD7C-49D4-BFFF-87889C26D3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7285" y="2168518"/>
            <a:ext cx="7499206" cy="3964002"/>
          </a:xfrm>
        </p:spPr>
      </p:pic>
    </p:spTree>
    <p:extLst>
      <p:ext uri="{BB962C8B-B14F-4D97-AF65-F5344CB8AC3E}">
        <p14:creationId xmlns:p14="http://schemas.microsoft.com/office/powerpoint/2010/main" val="317995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6DBF1-37E0-624F-A472-E5645130B6C5}"/>
              </a:ext>
            </a:extLst>
          </p:cNvPr>
          <p:cNvSpPr>
            <a:spLocks noGrp="1"/>
          </p:cNvSpPr>
          <p:nvPr>
            <p:ph type="title"/>
          </p:nvPr>
        </p:nvSpPr>
        <p:spPr>
          <a:xfrm>
            <a:off x="646112" y="452718"/>
            <a:ext cx="4165580" cy="1400530"/>
          </a:xfrm>
        </p:spPr>
        <p:txBody>
          <a:bodyPr>
            <a:normAutofit/>
          </a:bodyPr>
          <a:lstStyle/>
          <a:p>
            <a:pPr>
              <a:lnSpc>
                <a:spcPct val="90000"/>
              </a:lnSpc>
            </a:pPr>
            <a:r>
              <a:rPr lang="es-ES" sz="2300" dirty="0"/>
              <a:t>Entrenando a la red neuronal.</a:t>
            </a:r>
          </a:p>
        </p:txBody>
      </p:sp>
      <p:sp>
        <p:nvSpPr>
          <p:cNvPr id="35" name="Freeform: Shape 37">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7"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1" name="Imagen 10">
            <a:extLst>
              <a:ext uri="{FF2B5EF4-FFF2-40B4-BE49-F238E27FC236}">
                <a16:creationId xmlns:a16="http://schemas.microsoft.com/office/drawing/2014/main" id="{94FDB053-85BA-407D-9ACC-531E1D408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077" y="218598"/>
            <a:ext cx="4572000" cy="3238500"/>
          </a:xfrm>
          <a:prstGeom prst="rect">
            <a:avLst/>
          </a:prstGeom>
        </p:spPr>
      </p:pic>
      <p:sp>
        <p:nvSpPr>
          <p:cNvPr id="42" name="Rectangle 41">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uadroTexto 6">
            <a:extLst>
              <a:ext uri="{FF2B5EF4-FFF2-40B4-BE49-F238E27FC236}">
                <a16:creationId xmlns:a16="http://schemas.microsoft.com/office/drawing/2014/main" id="{8BE2E88B-E9A3-F44D-9257-5A4128388835}"/>
              </a:ext>
            </a:extLst>
          </p:cNvPr>
          <p:cNvSpPr txBox="1"/>
          <p:nvPr/>
        </p:nvSpPr>
        <p:spPr>
          <a:xfrm>
            <a:off x="2397760" y="5060948"/>
            <a:ext cx="6096000" cy="341632"/>
          </a:xfrm>
          <a:prstGeom prst="rect">
            <a:avLst/>
          </a:prstGeom>
          <a:noFill/>
        </p:spPr>
        <p:txBody>
          <a:bodyPr wrap="square">
            <a:spAutoFit/>
          </a:bodyPr>
          <a:lstStyle/>
          <a:p>
            <a:pPr marL="228600" indent="-228600" algn="l" rtl="0" eaLnBrk="1" latinLnBrk="0" hangingPunct="1">
              <a:lnSpc>
                <a:spcPct val="90000"/>
              </a:lnSpc>
              <a:spcBef>
                <a:spcPts val="1000"/>
              </a:spcBef>
              <a:spcAft>
                <a:spcPts val="0"/>
              </a:spcAft>
            </a:pPr>
            <a:endParaRPr lang="es-ES">
              <a:effectLst/>
            </a:endParaRPr>
          </a:p>
        </p:txBody>
      </p:sp>
      <p:graphicFrame>
        <p:nvGraphicFramePr>
          <p:cNvPr id="29" name="Marcador de contenido 2">
            <a:extLst>
              <a:ext uri="{FF2B5EF4-FFF2-40B4-BE49-F238E27FC236}">
                <a16:creationId xmlns:a16="http://schemas.microsoft.com/office/drawing/2014/main" id="{C9F8068D-06FA-42FC-99E0-AE725D3E603C}"/>
              </a:ext>
            </a:extLst>
          </p:cNvPr>
          <p:cNvGraphicFramePr>
            <a:graphicFrameLocks noGrp="1"/>
          </p:cNvGraphicFramePr>
          <p:nvPr>
            <p:ph idx="1"/>
            <p:extLst>
              <p:ext uri="{D42A27DB-BD31-4B8C-83A1-F6EECF244321}">
                <p14:modId xmlns:p14="http://schemas.microsoft.com/office/powerpoint/2010/main" val="3821662768"/>
              </p:ext>
            </p:extLst>
          </p:nvPr>
        </p:nvGraphicFramePr>
        <p:xfrm>
          <a:off x="646113" y="2052918"/>
          <a:ext cx="4165146" cy="4195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Imagen 11">
            <a:extLst>
              <a:ext uri="{FF2B5EF4-FFF2-40B4-BE49-F238E27FC236}">
                <a16:creationId xmlns:a16="http://schemas.microsoft.com/office/drawing/2014/main" id="{CD3A9C91-E820-4CA8-8A4F-724D42C85D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5077" y="3670298"/>
            <a:ext cx="4572000" cy="2781300"/>
          </a:xfrm>
          <a:prstGeom prst="rect">
            <a:avLst/>
          </a:prstGeom>
        </p:spPr>
      </p:pic>
    </p:spTree>
    <p:extLst>
      <p:ext uri="{BB962C8B-B14F-4D97-AF65-F5344CB8AC3E}">
        <p14:creationId xmlns:p14="http://schemas.microsoft.com/office/powerpoint/2010/main" val="3737768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6DBF1-37E0-624F-A472-E5645130B6C5}"/>
              </a:ext>
            </a:extLst>
          </p:cNvPr>
          <p:cNvSpPr>
            <a:spLocks noGrp="1"/>
          </p:cNvSpPr>
          <p:nvPr>
            <p:ph type="title"/>
          </p:nvPr>
        </p:nvSpPr>
        <p:spPr>
          <a:xfrm>
            <a:off x="646112" y="452718"/>
            <a:ext cx="4165580" cy="1400530"/>
          </a:xfrm>
        </p:spPr>
        <p:txBody>
          <a:bodyPr>
            <a:normAutofit/>
          </a:bodyPr>
          <a:lstStyle/>
          <a:p>
            <a:pPr>
              <a:lnSpc>
                <a:spcPct val="90000"/>
              </a:lnSpc>
            </a:pPr>
            <a:r>
              <a:rPr lang="es-ES" sz="2300" dirty="0"/>
              <a:t>Simulación de instinto con condicionales.</a:t>
            </a:r>
          </a:p>
        </p:txBody>
      </p:sp>
      <p:sp>
        <p:nvSpPr>
          <p:cNvPr id="35" name="Freeform: Shape 37">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7"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2" name="Rectangle 41">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uadroTexto 6">
            <a:extLst>
              <a:ext uri="{FF2B5EF4-FFF2-40B4-BE49-F238E27FC236}">
                <a16:creationId xmlns:a16="http://schemas.microsoft.com/office/drawing/2014/main" id="{8BE2E88B-E9A3-F44D-9257-5A4128388835}"/>
              </a:ext>
            </a:extLst>
          </p:cNvPr>
          <p:cNvSpPr txBox="1"/>
          <p:nvPr/>
        </p:nvSpPr>
        <p:spPr>
          <a:xfrm>
            <a:off x="2397760" y="5060948"/>
            <a:ext cx="6096000" cy="341632"/>
          </a:xfrm>
          <a:prstGeom prst="rect">
            <a:avLst/>
          </a:prstGeom>
          <a:noFill/>
        </p:spPr>
        <p:txBody>
          <a:bodyPr wrap="square">
            <a:spAutoFit/>
          </a:bodyPr>
          <a:lstStyle/>
          <a:p>
            <a:pPr marL="228600" indent="-228600" algn="l" rtl="0" eaLnBrk="1" latinLnBrk="0" hangingPunct="1">
              <a:lnSpc>
                <a:spcPct val="90000"/>
              </a:lnSpc>
              <a:spcBef>
                <a:spcPts val="1000"/>
              </a:spcBef>
              <a:spcAft>
                <a:spcPts val="0"/>
              </a:spcAft>
            </a:pPr>
            <a:endParaRPr lang="es-ES">
              <a:effectLst/>
            </a:endParaRPr>
          </a:p>
        </p:txBody>
      </p:sp>
      <p:graphicFrame>
        <p:nvGraphicFramePr>
          <p:cNvPr id="29" name="Marcador de contenido 2">
            <a:extLst>
              <a:ext uri="{FF2B5EF4-FFF2-40B4-BE49-F238E27FC236}">
                <a16:creationId xmlns:a16="http://schemas.microsoft.com/office/drawing/2014/main" id="{C9F8068D-06FA-42FC-99E0-AE725D3E603C}"/>
              </a:ext>
            </a:extLst>
          </p:cNvPr>
          <p:cNvGraphicFramePr>
            <a:graphicFrameLocks noGrp="1"/>
          </p:cNvGraphicFramePr>
          <p:nvPr>
            <p:ph idx="1"/>
            <p:extLst>
              <p:ext uri="{D42A27DB-BD31-4B8C-83A1-F6EECF244321}">
                <p14:modId xmlns:p14="http://schemas.microsoft.com/office/powerpoint/2010/main" val="1716722960"/>
              </p:ext>
            </p:extLst>
          </p:nvPr>
        </p:nvGraphicFramePr>
        <p:xfrm>
          <a:off x="646113" y="2052918"/>
          <a:ext cx="4165146" cy="4195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Imagen 3" descr="Imagen que contiene interior, cama, juguete, pequeño&#10;&#10;Descripción generada automáticamente">
            <a:extLst>
              <a:ext uri="{FF2B5EF4-FFF2-40B4-BE49-F238E27FC236}">
                <a16:creationId xmlns:a16="http://schemas.microsoft.com/office/drawing/2014/main" id="{9A6C198F-5452-4BA7-BD7A-962D5B8280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1768" y="1333260"/>
            <a:ext cx="5588640" cy="4191480"/>
          </a:xfrm>
          <a:prstGeom prst="rect">
            <a:avLst/>
          </a:prstGeom>
        </p:spPr>
      </p:pic>
    </p:spTree>
    <p:extLst>
      <p:ext uri="{BB962C8B-B14F-4D97-AF65-F5344CB8AC3E}">
        <p14:creationId xmlns:p14="http://schemas.microsoft.com/office/powerpoint/2010/main" val="822523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6DBF1-37E0-624F-A472-E5645130B6C5}"/>
              </a:ext>
            </a:extLst>
          </p:cNvPr>
          <p:cNvSpPr>
            <a:spLocks noGrp="1"/>
          </p:cNvSpPr>
          <p:nvPr>
            <p:ph type="title"/>
          </p:nvPr>
        </p:nvSpPr>
        <p:spPr>
          <a:xfrm>
            <a:off x="4128368" y="4522156"/>
            <a:ext cx="4937937" cy="1363215"/>
          </a:xfrm>
        </p:spPr>
        <p:txBody>
          <a:bodyPr vert="horz" lIns="91440" tIns="45720" rIns="91440" bIns="45720" rtlCol="0" anchor="t">
            <a:normAutofit fontScale="90000"/>
          </a:bodyPr>
          <a:lstStyle/>
          <a:p>
            <a:r>
              <a:rPr lang="en-US" kern="1200">
                <a:solidFill>
                  <a:schemeClr val="tx1"/>
                </a:solidFill>
                <a:latin typeface="+mj-lt"/>
                <a:ea typeface="+mj-ea"/>
                <a:cs typeface="+mj-cs"/>
              </a:rPr>
              <a:t>Programando en Arduino.</a:t>
            </a:r>
          </a:p>
        </p:txBody>
      </p:sp>
      <p:pic>
        <p:nvPicPr>
          <p:cNvPr id="15" name="Imagen 14">
            <a:extLst>
              <a:ext uri="{FF2B5EF4-FFF2-40B4-BE49-F238E27FC236}">
                <a16:creationId xmlns:a16="http://schemas.microsoft.com/office/drawing/2014/main" id="{993A6820-39E2-47CC-BA88-13244BB1F7CE}"/>
              </a:ext>
            </a:extLst>
          </p:cNvPr>
          <p:cNvPicPr>
            <a:picLocks noChangeAspect="1"/>
          </p:cNvPicPr>
          <p:nvPr/>
        </p:nvPicPr>
        <p:blipFill rotWithShape="1">
          <a:blip r:embed="rId2">
            <a:extLst>
              <a:ext uri="{28A0092B-C50C-407E-A947-70E740481C1C}">
                <a14:useLocalDpi xmlns:a14="http://schemas.microsoft.com/office/drawing/2010/main" val="0"/>
              </a:ext>
            </a:extLst>
          </a:blip>
          <a:srcRect t="2996" r="2" b="15257"/>
          <a:stretch/>
        </p:blipFill>
        <p:spPr>
          <a:xfrm>
            <a:off x="1992086" y="259966"/>
            <a:ext cx="2410097" cy="1407301"/>
          </a:xfrm>
          <a:prstGeom prst="rect">
            <a:avLst/>
          </a:prstGeom>
        </p:spPr>
      </p:pic>
      <p:pic>
        <p:nvPicPr>
          <p:cNvPr id="13" name="Imagen 12">
            <a:extLst>
              <a:ext uri="{FF2B5EF4-FFF2-40B4-BE49-F238E27FC236}">
                <a16:creationId xmlns:a16="http://schemas.microsoft.com/office/drawing/2014/main" id="{E2314025-DC89-4658-A998-1D091D6F966F}"/>
              </a:ext>
            </a:extLst>
          </p:cNvPr>
          <p:cNvPicPr>
            <a:picLocks noChangeAspect="1"/>
          </p:cNvPicPr>
          <p:nvPr/>
        </p:nvPicPr>
        <p:blipFill rotWithShape="1">
          <a:blip r:embed="rId3">
            <a:extLst>
              <a:ext uri="{28A0092B-C50C-407E-A947-70E740481C1C}">
                <a14:useLocalDpi xmlns:a14="http://schemas.microsoft.com/office/drawing/2010/main" val="0"/>
              </a:ext>
            </a:extLst>
          </a:blip>
          <a:srcRect r="20324" b="-5"/>
          <a:stretch/>
        </p:blipFill>
        <p:spPr>
          <a:xfrm>
            <a:off x="5918513" y="1321723"/>
            <a:ext cx="1769807" cy="1829652"/>
          </a:xfrm>
          <a:prstGeom prst="rect">
            <a:avLst/>
          </a:prstGeom>
        </p:spPr>
      </p:pic>
      <p:pic>
        <p:nvPicPr>
          <p:cNvPr id="14" name="Imagen 13">
            <a:extLst>
              <a:ext uri="{FF2B5EF4-FFF2-40B4-BE49-F238E27FC236}">
                <a16:creationId xmlns:a16="http://schemas.microsoft.com/office/drawing/2014/main" id="{5318926D-48F9-4816-BA3F-9E84B9CA99D9}"/>
              </a:ext>
            </a:extLst>
          </p:cNvPr>
          <p:cNvPicPr>
            <a:picLocks noChangeAspect="1"/>
          </p:cNvPicPr>
          <p:nvPr/>
        </p:nvPicPr>
        <p:blipFill rotWithShape="1">
          <a:blip r:embed="rId4">
            <a:extLst>
              <a:ext uri="{28A0092B-C50C-407E-A947-70E740481C1C}">
                <a14:useLocalDpi xmlns:a14="http://schemas.microsoft.com/office/drawing/2010/main" val="0"/>
              </a:ext>
            </a:extLst>
          </a:blip>
          <a:srcRect t="12268" r="2" b="15431"/>
          <a:stretch/>
        </p:blipFill>
        <p:spPr>
          <a:xfrm>
            <a:off x="236643" y="3726455"/>
            <a:ext cx="2329136" cy="2329146"/>
          </a:xfrm>
          <a:prstGeom prst="rect">
            <a:avLst/>
          </a:prstGeom>
        </p:spPr>
      </p:pic>
      <p:pic>
        <p:nvPicPr>
          <p:cNvPr id="11" name="Imagen 10">
            <a:extLst>
              <a:ext uri="{FF2B5EF4-FFF2-40B4-BE49-F238E27FC236}">
                <a16:creationId xmlns:a16="http://schemas.microsoft.com/office/drawing/2014/main" id="{007C3F68-833D-47B5-89BF-712F17A38AE7}"/>
              </a:ext>
            </a:extLst>
          </p:cNvPr>
          <p:cNvPicPr>
            <a:picLocks noChangeAspect="1"/>
          </p:cNvPicPr>
          <p:nvPr/>
        </p:nvPicPr>
        <p:blipFill rotWithShape="1">
          <a:blip r:embed="rId5">
            <a:extLst>
              <a:ext uri="{28A0092B-C50C-407E-A947-70E740481C1C}">
                <a14:useLocalDpi xmlns:a14="http://schemas.microsoft.com/office/drawing/2010/main" val="0"/>
              </a:ext>
            </a:extLst>
          </a:blip>
          <a:srcRect r="26718" b="-5"/>
          <a:stretch/>
        </p:blipFill>
        <p:spPr>
          <a:xfrm>
            <a:off x="9943665" y="239189"/>
            <a:ext cx="1724429" cy="2210638"/>
          </a:xfrm>
          <a:prstGeom prst="rect">
            <a:avLst/>
          </a:prstGeom>
        </p:spPr>
      </p:pic>
      <p:pic>
        <p:nvPicPr>
          <p:cNvPr id="12" name="Imagen 11">
            <a:extLst>
              <a:ext uri="{FF2B5EF4-FFF2-40B4-BE49-F238E27FC236}">
                <a16:creationId xmlns:a16="http://schemas.microsoft.com/office/drawing/2014/main" id="{6B471018-90A7-4F92-8293-311AAA40AA48}"/>
              </a:ext>
            </a:extLst>
          </p:cNvPr>
          <p:cNvPicPr>
            <a:picLocks noChangeAspect="1"/>
          </p:cNvPicPr>
          <p:nvPr/>
        </p:nvPicPr>
        <p:blipFill rotWithShape="1">
          <a:blip r:embed="rId6">
            <a:extLst>
              <a:ext uri="{28A0092B-C50C-407E-A947-70E740481C1C}">
                <a14:useLocalDpi xmlns:a14="http://schemas.microsoft.com/office/drawing/2010/main" val="0"/>
              </a:ext>
            </a:extLst>
          </a:blip>
          <a:srcRect r="23586" b="-4"/>
          <a:stretch/>
        </p:blipFill>
        <p:spPr>
          <a:xfrm>
            <a:off x="10097221" y="4872446"/>
            <a:ext cx="1718499" cy="1692946"/>
          </a:xfrm>
          <a:prstGeom prst="rect">
            <a:avLst/>
          </a:prstGeom>
        </p:spPr>
      </p:pic>
      <p:sp>
        <p:nvSpPr>
          <p:cNvPr id="7" name="CuadroTexto 6">
            <a:extLst>
              <a:ext uri="{FF2B5EF4-FFF2-40B4-BE49-F238E27FC236}">
                <a16:creationId xmlns:a16="http://schemas.microsoft.com/office/drawing/2014/main" id="{8BE2E88B-E9A3-F44D-9257-5A4128388835}"/>
              </a:ext>
            </a:extLst>
          </p:cNvPr>
          <p:cNvSpPr txBox="1"/>
          <p:nvPr/>
        </p:nvSpPr>
        <p:spPr>
          <a:xfrm>
            <a:off x="2397760" y="5060948"/>
            <a:ext cx="6096000" cy="341632"/>
          </a:xfrm>
          <a:prstGeom prst="rect">
            <a:avLst/>
          </a:prstGeom>
          <a:noFill/>
        </p:spPr>
        <p:txBody>
          <a:bodyPr wrap="square">
            <a:spAutoFit/>
          </a:bodyPr>
          <a:lstStyle/>
          <a:p>
            <a:pPr marL="228600" indent="-228600" algn="l" rtl="0" eaLnBrk="1" latinLnBrk="0" hangingPunct="1">
              <a:lnSpc>
                <a:spcPct val="90000"/>
              </a:lnSpc>
              <a:spcBef>
                <a:spcPts val="1000"/>
              </a:spcBef>
              <a:spcAft>
                <a:spcPts val="0"/>
              </a:spcAft>
            </a:pPr>
            <a:endParaRPr lang="es-ES">
              <a:effectLst/>
            </a:endParaRPr>
          </a:p>
        </p:txBody>
      </p:sp>
    </p:spTree>
    <p:extLst>
      <p:ext uri="{BB962C8B-B14F-4D97-AF65-F5344CB8AC3E}">
        <p14:creationId xmlns:p14="http://schemas.microsoft.com/office/powerpoint/2010/main" val="109322076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D96DBF1-37E0-624F-A472-E5645130B6C5}"/>
              </a:ext>
            </a:extLst>
          </p:cNvPr>
          <p:cNvSpPr>
            <a:spLocks noGrp="1"/>
          </p:cNvSpPr>
          <p:nvPr>
            <p:ph type="title"/>
          </p:nvPr>
        </p:nvSpPr>
        <p:spPr>
          <a:xfrm>
            <a:off x="648930" y="629266"/>
            <a:ext cx="5616217" cy="1622321"/>
          </a:xfrm>
        </p:spPr>
        <p:txBody>
          <a:bodyPr>
            <a:normAutofit/>
          </a:bodyPr>
          <a:lstStyle/>
          <a:p>
            <a:r>
              <a:rPr lang="es-ES">
                <a:solidFill>
                  <a:srgbClr val="EBEBEB"/>
                </a:solidFill>
              </a:rPr>
              <a:t>Técnica de Inferencia.</a:t>
            </a:r>
          </a:p>
        </p:txBody>
      </p:sp>
      <p:sp>
        <p:nvSpPr>
          <p:cNvPr id="36"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8" name="Freeform: Shape 37">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9" name="Imagen 9" descr="Diagrama&#10;&#10;Descripción generada automáticamente">
            <a:extLst>
              <a:ext uri="{FF2B5EF4-FFF2-40B4-BE49-F238E27FC236}">
                <a16:creationId xmlns:a16="http://schemas.microsoft.com/office/drawing/2014/main" id="{34E08D1D-57A5-41FD-A56C-E1D79E8B7C33}"/>
              </a:ext>
            </a:extLst>
          </p:cNvPr>
          <p:cNvPicPr>
            <a:picLocks noChangeAspect="1"/>
          </p:cNvPicPr>
          <p:nvPr/>
        </p:nvPicPr>
        <p:blipFill>
          <a:blip r:embed="rId3"/>
          <a:stretch>
            <a:fillRect/>
          </a:stretch>
        </p:blipFill>
        <p:spPr>
          <a:xfrm>
            <a:off x="7563742" y="2433964"/>
            <a:ext cx="3980139" cy="1990069"/>
          </a:xfrm>
          <a:prstGeom prst="rect">
            <a:avLst/>
          </a:prstGeom>
          <a:effectLst/>
        </p:spPr>
      </p:pic>
      <p:sp>
        <p:nvSpPr>
          <p:cNvPr id="40" name="Rectangle 39">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uadroTexto 6">
            <a:extLst>
              <a:ext uri="{FF2B5EF4-FFF2-40B4-BE49-F238E27FC236}">
                <a16:creationId xmlns:a16="http://schemas.microsoft.com/office/drawing/2014/main" id="{8BE2E88B-E9A3-F44D-9257-5A4128388835}"/>
              </a:ext>
            </a:extLst>
          </p:cNvPr>
          <p:cNvSpPr txBox="1"/>
          <p:nvPr/>
        </p:nvSpPr>
        <p:spPr>
          <a:xfrm>
            <a:off x="2397760" y="5060948"/>
            <a:ext cx="6096000" cy="341632"/>
          </a:xfrm>
          <a:prstGeom prst="rect">
            <a:avLst/>
          </a:prstGeom>
          <a:noFill/>
        </p:spPr>
        <p:txBody>
          <a:bodyPr wrap="square">
            <a:spAutoFit/>
          </a:bodyPr>
          <a:lstStyle/>
          <a:p>
            <a:pPr marL="228600" indent="-228600" algn="l" rtl="0" eaLnBrk="1" latinLnBrk="0" hangingPunct="1">
              <a:lnSpc>
                <a:spcPct val="90000"/>
              </a:lnSpc>
              <a:spcBef>
                <a:spcPts val="1000"/>
              </a:spcBef>
              <a:spcAft>
                <a:spcPts val="0"/>
              </a:spcAft>
            </a:pPr>
            <a:endParaRPr lang="es-ES">
              <a:effectLst/>
            </a:endParaRPr>
          </a:p>
        </p:txBody>
      </p:sp>
      <p:graphicFrame>
        <p:nvGraphicFramePr>
          <p:cNvPr id="29" name="Marcador de contenido 2">
            <a:extLst>
              <a:ext uri="{FF2B5EF4-FFF2-40B4-BE49-F238E27FC236}">
                <a16:creationId xmlns:a16="http://schemas.microsoft.com/office/drawing/2014/main" id="{C9F8068D-06FA-42FC-99E0-AE725D3E603C}"/>
              </a:ext>
            </a:extLst>
          </p:cNvPr>
          <p:cNvGraphicFramePr>
            <a:graphicFrameLocks noGrp="1"/>
          </p:cNvGraphicFramePr>
          <p:nvPr>
            <p:ph idx="1"/>
            <p:extLst>
              <p:ext uri="{D42A27DB-BD31-4B8C-83A1-F6EECF244321}">
                <p14:modId xmlns:p14="http://schemas.microsoft.com/office/powerpoint/2010/main" val="850740449"/>
              </p:ext>
            </p:extLst>
          </p:nvPr>
        </p:nvGraphicFramePr>
        <p:xfrm>
          <a:off x="648931" y="2438400"/>
          <a:ext cx="5616216"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878166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6DBF1-37E0-624F-A472-E5645130B6C5}"/>
              </a:ext>
            </a:extLst>
          </p:cNvPr>
          <p:cNvSpPr>
            <a:spLocks noGrp="1"/>
          </p:cNvSpPr>
          <p:nvPr>
            <p:ph type="title"/>
          </p:nvPr>
        </p:nvSpPr>
        <p:spPr>
          <a:xfrm>
            <a:off x="646112" y="452718"/>
            <a:ext cx="4165580" cy="1400530"/>
          </a:xfrm>
        </p:spPr>
        <p:txBody>
          <a:bodyPr>
            <a:normAutofit/>
          </a:bodyPr>
          <a:lstStyle/>
          <a:p>
            <a:pPr>
              <a:lnSpc>
                <a:spcPct val="90000"/>
              </a:lnSpc>
            </a:pPr>
            <a:r>
              <a:rPr lang="es-ES" sz="2300" dirty="0"/>
              <a:t>Resumen y conclusión.</a:t>
            </a:r>
          </a:p>
        </p:txBody>
      </p:sp>
      <p:sp>
        <p:nvSpPr>
          <p:cNvPr id="35" name="Freeform: Shape 37">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7"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2" name="Rectangle 41">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uadroTexto 6">
            <a:extLst>
              <a:ext uri="{FF2B5EF4-FFF2-40B4-BE49-F238E27FC236}">
                <a16:creationId xmlns:a16="http://schemas.microsoft.com/office/drawing/2014/main" id="{8BE2E88B-E9A3-F44D-9257-5A4128388835}"/>
              </a:ext>
            </a:extLst>
          </p:cNvPr>
          <p:cNvSpPr txBox="1"/>
          <p:nvPr/>
        </p:nvSpPr>
        <p:spPr>
          <a:xfrm>
            <a:off x="2397760" y="5060948"/>
            <a:ext cx="6096000" cy="341632"/>
          </a:xfrm>
          <a:prstGeom prst="rect">
            <a:avLst/>
          </a:prstGeom>
          <a:noFill/>
        </p:spPr>
        <p:txBody>
          <a:bodyPr wrap="square">
            <a:spAutoFit/>
          </a:bodyPr>
          <a:lstStyle/>
          <a:p>
            <a:pPr marL="228600" indent="-228600" algn="l" rtl="0" eaLnBrk="1" latinLnBrk="0" hangingPunct="1">
              <a:lnSpc>
                <a:spcPct val="90000"/>
              </a:lnSpc>
              <a:spcBef>
                <a:spcPts val="1000"/>
              </a:spcBef>
              <a:spcAft>
                <a:spcPts val="0"/>
              </a:spcAft>
            </a:pPr>
            <a:endParaRPr lang="es-ES">
              <a:effectLst/>
            </a:endParaRPr>
          </a:p>
        </p:txBody>
      </p:sp>
      <p:graphicFrame>
        <p:nvGraphicFramePr>
          <p:cNvPr id="29" name="Marcador de contenido 2">
            <a:extLst>
              <a:ext uri="{FF2B5EF4-FFF2-40B4-BE49-F238E27FC236}">
                <a16:creationId xmlns:a16="http://schemas.microsoft.com/office/drawing/2014/main" id="{C9F8068D-06FA-42FC-99E0-AE725D3E603C}"/>
              </a:ext>
            </a:extLst>
          </p:cNvPr>
          <p:cNvGraphicFramePr>
            <a:graphicFrameLocks noGrp="1"/>
          </p:cNvGraphicFramePr>
          <p:nvPr>
            <p:ph idx="1"/>
          </p:nvPr>
        </p:nvGraphicFramePr>
        <p:xfrm>
          <a:off x="646113" y="2052918"/>
          <a:ext cx="4165146" cy="4195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Imagen 3" descr="Imagen que contiene interior, cama, juguete, pequeño&#10;&#10;Descripción generada automáticamente">
            <a:extLst>
              <a:ext uri="{FF2B5EF4-FFF2-40B4-BE49-F238E27FC236}">
                <a16:creationId xmlns:a16="http://schemas.microsoft.com/office/drawing/2014/main" id="{9A6C198F-5452-4BA7-BD7A-962D5B8280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1768" y="1333260"/>
            <a:ext cx="5588640" cy="4191480"/>
          </a:xfrm>
          <a:prstGeom prst="rect">
            <a:avLst/>
          </a:prstGeom>
        </p:spPr>
      </p:pic>
      <p:sp>
        <p:nvSpPr>
          <p:cNvPr id="9" name="CuadroTexto 8">
            <a:extLst>
              <a:ext uri="{FF2B5EF4-FFF2-40B4-BE49-F238E27FC236}">
                <a16:creationId xmlns:a16="http://schemas.microsoft.com/office/drawing/2014/main" id="{985ACF8C-FCB2-439A-A1AB-B8A9F688F13B}"/>
              </a:ext>
            </a:extLst>
          </p:cNvPr>
          <p:cNvSpPr txBox="1"/>
          <p:nvPr/>
        </p:nvSpPr>
        <p:spPr>
          <a:xfrm>
            <a:off x="5874409" y="5807125"/>
            <a:ext cx="6093724" cy="646331"/>
          </a:xfrm>
          <a:prstGeom prst="rect">
            <a:avLst/>
          </a:prstGeom>
          <a:noFill/>
        </p:spPr>
        <p:txBody>
          <a:bodyPr wrap="square">
            <a:spAutoFit/>
          </a:bodyPr>
          <a:lstStyle/>
          <a:p>
            <a:r>
              <a:rPr lang="es-ES" dirty="0">
                <a:hlinkClick r:id="rId10"/>
              </a:rPr>
              <a:t>https://www.youtube.com/watch?v=9B5d0pQ-ayM&amp;t=12s</a:t>
            </a:r>
            <a:endParaRPr lang="es-ES" dirty="0"/>
          </a:p>
        </p:txBody>
      </p:sp>
    </p:spTree>
    <p:extLst>
      <p:ext uri="{BB962C8B-B14F-4D97-AF65-F5344CB8AC3E}">
        <p14:creationId xmlns:p14="http://schemas.microsoft.com/office/powerpoint/2010/main" val="291736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Imagen 25" descr="Imagen que contiene interior, cama, pequeño, tabla&#10;&#10;Descripción generada automáticamente">
            <a:extLst>
              <a:ext uri="{FF2B5EF4-FFF2-40B4-BE49-F238E27FC236}">
                <a16:creationId xmlns:a16="http://schemas.microsoft.com/office/drawing/2014/main" id="{F6BD9E25-2325-4B07-B53D-1B5E3CBA550E}"/>
              </a:ext>
            </a:extLst>
          </p:cNvPr>
          <p:cNvPicPr>
            <a:picLocks noChangeAspect="1"/>
          </p:cNvPicPr>
          <p:nvPr/>
        </p:nvPicPr>
        <p:blipFill rotWithShape="1">
          <a:blip r:embed="rId4">
            <a:duotone>
              <a:prstClr val="black"/>
              <a:schemeClr val="accent5">
                <a:tint val="45000"/>
                <a:satMod val="400000"/>
              </a:schemeClr>
            </a:duotone>
            <a:alphaModFix amt="15000"/>
          </a:blip>
          <a:srcRect t="23746" b="125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C692AAB3-3260-4279-A651-C6C98E4DED41}"/>
              </a:ext>
            </a:extLst>
          </p:cNvPr>
          <p:cNvSpPr>
            <a:spLocks noGrp="1"/>
          </p:cNvSpPr>
          <p:nvPr>
            <p:ph type="title"/>
          </p:nvPr>
        </p:nvSpPr>
        <p:spPr/>
        <p:txBody>
          <a:bodyPr>
            <a:normAutofit/>
          </a:bodyPr>
          <a:lstStyle/>
          <a:p>
            <a:r>
              <a:rPr lang="es-ES"/>
              <a:t>Objetivos del Proyecto.</a:t>
            </a:r>
          </a:p>
        </p:txBody>
      </p:sp>
      <p:graphicFrame>
        <p:nvGraphicFramePr>
          <p:cNvPr id="5" name="Marcador de contenido 2">
            <a:extLst>
              <a:ext uri="{FF2B5EF4-FFF2-40B4-BE49-F238E27FC236}">
                <a16:creationId xmlns:a16="http://schemas.microsoft.com/office/drawing/2014/main" id="{3CB63A39-4368-41E0-A16A-A66B86A858E4}"/>
              </a:ext>
            </a:extLst>
          </p:cNvPr>
          <p:cNvGraphicFramePr>
            <a:graphicFrameLocks noGrp="1"/>
          </p:cNvGraphicFramePr>
          <p:nvPr>
            <p:ph idx="1"/>
            <p:extLst>
              <p:ext uri="{D42A27DB-BD31-4B8C-83A1-F6EECF244321}">
                <p14:modId xmlns:p14="http://schemas.microsoft.com/office/powerpoint/2010/main" val="2841724201"/>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18316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090EC-6B64-49C5-A9E4-64B9FDFBD868}"/>
              </a:ext>
            </a:extLst>
          </p:cNvPr>
          <p:cNvSpPr>
            <a:spLocks noGrp="1"/>
          </p:cNvSpPr>
          <p:nvPr>
            <p:ph type="title"/>
          </p:nvPr>
        </p:nvSpPr>
        <p:spPr>
          <a:xfrm>
            <a:off x="646112" y="452718"/>
            <a:ext cx="4165580" cy="1400530"/>
          </a:xfrm>
        </p:spPr>
        <p:txBody>
          <a:bodyPr>
            <a:normAutofit/>
          </a:bodyPr>
          <a:lstStyle/>
          <a:p>
            <a:r>
              <a:rPr lang="es-ES"/>
              <a:t>Que es una red neuronal?</a:t>
            </a:r>
          </a:p>
        </p:txBody>
      </p:sp>
      <p:sp>
        <p:nvSpPr>
          <p:cNvPr id="1951" name="Freeform: Shape 191">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952"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947" name="Imagen 4" descr="Gráfico, Gráfico de dispersión&#10;&#10;Descripción generada automáticamente">
            <a:extLst>
              <a:ext uri="{FF2B5EF4-FFF2-40B4-BE49-F238E27FC236}">
                <a16:creationId xmlns:a16="http://schemas.microsoft.com/office/drawing/2014/main" id="{35CDDC8A-FBAB-49E2-9C5C-5C1ACB244127}"/>
              </a:ext>
            </a:extLst>
          </p:cNvPr>
          <p:cNvPicPr>
            <a:picLocks noChangeAspect="1"/>
          </p:cNvPicPr>
          <p:nvPr/>
        </p:nvPicPr>
        <p:blipFill>
          <a:blip r:embed="rId4"/>
          <a:stretch>
            <a:fillRect/>
          </a:stretch>
        </p:blipFill>
        <p:spPr>
          <a:xfrm>
            <a:off x="6093988" y="858273"/>
            <a:ext cx="2627752" cy="1741407"/>
          </a:xfrm>
          <a:prstGeom prst="rect">
            <a:avLst/>
          </a:prstGeom>
          <a:effectLst/>
        </p:spPr>
      </p:pic>
      <p:pic>
        <p:nvPicPr>
          <p:cNvPr id="1930" name="Imagen 1930" descr="Diagrama&#10;&#10;Descripción generada automáticamente">
            <a:extLst>
              <a:ext uri="{FF2B5EF4-FFF2-40B4-BE49-F238E27FC236}">
                <a16:creationId xmlns:a16="http://schemas.microsoft.com/office/drawing/2014/main" id="{1FCCAA45-AB07-4545-BA09-89311FB0BCAC}"/>
              </a:ext>
            </a:extLst>
          </p:cNvPr>
          <p:cNvPicPr>
            <a:picLocks noChangeAspect="1"/>
          </p:cNvPicPr>
          <p:nvPr/>
        </p:nvPicPr>
        <p:blipFill>
          <a:blip r:embed="rId5"/>
          <a:stretch>
            <a:fillRect/>
          </a:stretch>
        </p:blipFill>
        <p:spPr>
          <a:xfrm>
            <a:off x="8915709" y="967374"/>
            <a:ext cx="2627752" cy="1523205"/>
          </a:xfrm>
          <a:prstGeom prst="rect">
            <a:avLst/>
          </a:prstGeom>
          <a:effectLst/>
        </p:spPr>
      </p:pic>
      <p:sp>
        <p:nvSpPr>
          <p:cNvPr id="1953" name="Rectangle 193">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8" name="Imagen 28" descr="Imagen que contiene Diagrama&#10;&#10;Descripción generada automáticamente">
            <a:extLst>
              <a:ext uri="{FF2B5EF4-FFF2-40B4-BE49-F238E27FC236}">
                <a16:creationId xmlns:a16="http://schemas.microsoft.com/office/drawing/2014/main" id="{B85AB643-288A-46A5-B909-08E3B2561313}"/>
              </a:ext>
            </a:extLst>
          </p:cNvPr>
          <p:cNvPicPr>
            <a:picLocks noChangeAspect="1"/>
          </p:cNvPicPr>
          <p:nvPr/>
        </p:nvPicPr>
        <p:blipFill>
          <a:blip r:embed="rId6"/>
          <a:stretch>
            <a:fillRect/>
          </a:stretch>
        </p:blipFill>
        <p:spPr>
          <a:xfrm>
            <a:off x="6093990" y="3094634"/>
            <a:ext cx="5449471" cy="3065327"/>
          </a:xfrm>
          <a:prstGeom prst="rect">
            <a:avLst/>
          </a:prstGeom>
          <a:effectLst/>
        </p:spPr>
      </p:pic>
      <p:graphicFrame>
        <p:nvGraphicFramePr>
          <p:cNvPr id="5" name="Marcador de contenido 2">
            <a:extLst>
              <a:ext uri="{FF2B5EF4-FFF2-40B4-BE49-F238E27FC236}">
                <a16:creationId xmlns:a16="http://schemas.microsoft.com/office/drawing/2014/main" id="{74F236EF-2444-4207-BD84-FC4A20F6D048}"/>
              </a:ext>
            </a:extLst>
          </p:cNvPr>
          <p:cNvGraphicFramePr>
            <a:graphicFrameLocks noGrp="1"/>
          </p:cNvGraphicFramePr>
          <p:nvPr>
            <p:ph idx="1"/>
            <p:extLst>
              <p:ext uri="{D42A27DB-BD31-4B8C-83A1-F6EECF244321}">
                <p14:modId xmlns:p14="http://schemas.microsoft.com/office/powerpoint/2010/main" val="1735407435"/>
              </p:ext>
            </p:extLst>
          </p:nvPr>
        </p:nvGraphicFramePr>
        <p:xfrm>
          <a:off x="646113" y="2052918"/>
          <a:ext cx="4165146" cy="41954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5817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6DBF1-37E0-624F-A472-E5645130B6C5}"/>
              </a:ext>
            </a:extLst>
          </p:cNvPr>
          <p:cNvSpPr>
            <a:spLocks noGrp="1"/>
          </p:cNvSpPr>
          <p:nvPr>
            <p:ph type="title"/>
          </p:nvPr>
        </p:nvSpPr>
        <p:spPr>
          <a:xfrm>
            <a:off x="646112" y="452718"/>
            <a:ext cx="4165580" cy="1400530"/>
          </a:xfrm>
        </p:spPr>
        <p:txBody>
          <a:bodyPr>
            <a:normAutofit fontScale="90000"/>
          </a:bodyPr>
          <a:lstStyle/>
          <a:p>
            <a:pPr>
              <a:lnSpc>
                <a:spcPct val="90000"/>
              </a:lnSpc>
            </a:pPr>
            <a:r>
              <a:rPr lang="es-ES" sz="3300" dirty="0"/>
              <a:t>Como Funciona  </a:t>
            </a:r>
            <a:r>
              <a:rPr lang="es-ES" sz="3300" dirty="0" err="1"/>
              <a:t>FordwardProgation</a:t>
            </a:r>
            <a:r>
              <a:rPr lang="es-ES" sz="3300" dirty="0"/>
              <a:t>.</a:t>
            </a:r>
          </a:p>
        </p:txBody>
      </p:sp>
      <p:sp>
        <p:nvSpPr>
          <p:cNvPr id="35" name="Freeform: Shape 33">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7"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Imagen 4" descr="Gráfico, Gráfico de dispersión&#10;&#10;Descripción generada automáticamente">
            <a:extLst>
              <a:ext uri="{FF2B5EF4-FFF2-40B4-BE49-F238E27FC236}">
                <a16:creationId xmlns:a16="http://schemas.microsoft.com/office/drawing/2014/main" id="{0FC7E143-4944-422A-8DD7-03A4A3633807}"/>
              </a:ext>
            </a:extLst>
          </p:cNvPr>
          <p:cNvPicPr>
            <a:picLocks noChangeAspect="1"/>
          </p:cNvPicPr>
          <p:nvPr/>
        </p:nvPicPr>
        <p:blipFill>
          <a:blip r:embed="rId4"/>
          <a:stretch>
            <a:fillRect/>
          </a:stretch>
        </p:blipFill>
        <p:spPr>
          <a:xfrm>
            <a:off x="8397550" y="609602"/>
            <a:ext cx="3794449" cy="2726287"/>
          </a:xfrm>
          <a:prstGeom prst="rect">
            <a:avLst/>
          </a:prstGeom>
          <a:effectLst/>
        </p:spPr>
      </p:pic>
      <p:sp>
        <p:nvSpPr>
          <p:cNvPr id="39" name="Rectangle 37">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Imagen 5" descr="Gráfico, Gráfico de líneas&#10;&#10;Descripción generada automáticamente">
            <a:extLst>
              <a:ext uri="{FF2B5EF4-FFF2-40B4-BE49-F238E27FC236}">
                <a16:creationId xmlns:a16="http://schemas.microsoft.com/office/drawing/2014/main" id="{4974CAAC-FBB7-4C8C-872D-FC7E0AD771D3}"/>
              </a:ext>
            </a:extLst>
          </p:cNvPr>
          <p:cNvPicPr>
            <a:picLocks noChangeAspect="1"/>
          </p:cNvPicPr>
          <p:nvPr/>
        </p:nvPicPr>
        <p:blipFill>
          <a:blip r:embed="rId5"/>
          <a:stretch>
            <a:fillRect/>
          </a:stretch>
        </p:blipFill>
        <p:spPr>
          <a:xfrm>
            <a:off x="6793234" y="4085841"/>
            <a:ext cx="4051823" cy="2162557"/>
          </a:xfrm>
          <a:prstGeom prst="rect">
            <a:avLst/>
          </a:prstGeom>
          <a:effectLst/>
        </p:spPr>
      </p:pic>
      <p:sp>
        <p:nvSpPr>
          <p:cNvPr id="7" name="CuadroTexto 6">
            <a:extLst>
              <a:ext uri="{FF2B5EF4-FFF2-40B4-BE49-F238E27FC236}">
                <a16:creationId xmlns:a16="http://schemas.microsoft.com/office/drawing/2014/main" id="{8BE2E88B-E9A3-F44D-9257-5A4128388835}"/>
              </a:ext>
            </a:extLst>
          </p:cNvPr>
          <p:cNvSpPr txBox="1"/>
          <p:nvPr/>
        </p:nvSpPr>
        <p:spPr>
          <a:xfrm>
            <a:off x="2397760" y="5060948"/>
            <a:ext cx="6096000" cy="341632"/>
          </a:xfrm>
          <a:prstGeom prst="rect">
            <a:avLst/>
          </a:prstGeom>
          <a:noFill/>
        </p:spPr>
        <p:txBody>
          <a:bodyPr wrap="square">
            <a:spAutoFit/>
          </a:bodyPr>
          <a:lstStyle/>
          <a:p>
            <a:pPr marL="228600" indent="-228600" algn="l" rtl="0" eaLnBrk="1" latinLnBrk="0" hangingPunct="1">
              <a:lnSpc>
                <a:spcPct val="90000"/>
              </a:lnSpc>
              <a:spcBef>
                <a:spcPts val="1000"/>
              </a:spcBef>
              <a:spcAft>
                <a:spcPts val="0"/>
              </a:spcAft>
            </a:pPr>
            <a:endParaRPr lang="es-ES">
              <a:effectLst/>
            </a:endParaRPr>
          </a:p>
        </p:txBody>
      </p:sp>
      <p:graphicFrame>
        <p:nvGraphicFramePr>
          <p:cNvPr id="29" name="Marcador de contenido 2">
            <a:extLst>
              <a:ext uri="{FF2B5EF4-FFF2-40B4-BE49-F238E27FC236}">
                <a16:creationId xmlns:a16="http://schemas.microsoft.com/office/drawing/2014/main" id="{C9F8068D-06FA-42FC-99E0-AE725D3E603C}"/>
              </a:ext>
            </a:extLst>
          </p:cNvPr>
          <p:cNvGraphicFramePr>
            <a:graphicFrameLocks noGrp="1"/>
          </p:cNvGraphicFramePr>
          <p:nvPr>
            <p:ph idx="1"/>
            <p:extLst>
              <p:ext uri="{D42A27DB-BD31-4B8C-83A1-F6EECF244321}">
                <p14:modId xmlns:p14="http://schemas.microsoft.com/office/powerpoint/2010/main" val="1389766431"/>
              </p:ext>
            </p:extLst>
          </p:nvPr>
        </p:nvGraphicFramePr>
        <p:xfrm>
          <a:off x="646113" y="2052918"/>
          <a:ext cx="4165146" cy="41954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Imagen 5" descr="Diagrama, Esquemático&#10;&#10;Descripción generada automáticamente">
            <a:extLst>
              <a:ext uri="{FF2B5EF4-FFF2-40B4-BE49-F238E27FC236}">
                <a16:creationId xmlns:a16="http://schemas.microsoft.com/office/drawing/2014/main" id="{D314D5F6-57F3-491D-BF8A-0290800D38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3492" y="1109068"/>
            <a:ext cx="2749969" cy="1867704"/>
          </a:xfrm>
          <a:prstGeom prst="rect">
            <a:avLst/>
          </a:prstGeom>
        </p:spPr>
      </p:pic>
    </p:spTree>
    <p:extLst>
      <p:ext uri="{BB962C8B-B14F-4D97-AF65-F5344CB8AC3E}">
        <p14:creationId xmlns:p14="http://schemas.microsoft.com/office/powerpoint/2010/main" val="3978983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6DBF1-37E0-624F-A472-E5645130B6C5}"/>
              </a:ext>
            </a:extLst>
          </p:cNvPr>
          <p:cNvSpPr>
            <a:spLocks noGrp="1"/>
          </p:cNvSpPr>
          <p:nvPr>
            <p:ph type="title"/>
          </p:nvPr>
        </p:nvSpPr>
        <p:spPr>
          <a:xfrm>
            <a:off x="646112" y="452718"/>
            <a:ext cx="4165580" cy="1400530"/>
          </a:xfrm>
        </p:spPr>
        <p:txBody>
          <a:bodyPr>
            <a:normAutofit/>
          </a:bodyPr>
          <a:lstStyle/>
          <a:p>
            <a:pPr>
              <a:lnSpc>
                <a:spcPct val="90000"/>
              </a:lnSpc>
            </a:pPr>
            <a:r>
              <a:rPr lang="es-ES" sz="2300" dirty="0"/>
              <a:t>Como Funciona el Descenso del Gradiente y el algoritmo </a:t>
            </a:r>
            <a:r>
              <a:rPr lang="es-ES" sz="2300" dirty="0" err="1"/>
              <a:t>BackPropagation</a:t>
            </a:r>
            <a:r>
              <a:rPr lang="es-ES" sz="2300" dirty="0"/>
              <a:t>.</a:t>
            </a:r>
          </a:p>
        </p:txBody>
      </p:sp>
      <p:sp>
        <p:nvSpPr>
          <p:cNvPr id="35" name="Freeform: Shape 37">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7"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Imagen 5" descr="Gráfico, Gráfico de superficie&#10;&#10;Descripción generada automáticamente">
            <a:extLst>
              <a:ext uri="{FF2B5EF4-FFF2-40B4-BE49-F238E27FC236}">
                <a16:creationId xmlns:a16="http://schemas.microsoft.com/office/drawing/2014/main" id="{8E7BCED6-E5A5-4383-A363-EA8F80E6C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034" y="2067097"/>
            <a:ext cx="5924477" cy="3214030"/>
          </a:xfrm>
          <a:prstGeom prst="rect">
            <a:avLst/>
          </a:prstGeom>
          <a:effectLst/>
        </p:spPr>
      </p:pic>
      <p:sp>
        <p:nvSpPr>
          <p:cNvPr id="42" name="Rectangle 41">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uadroTexto 6">
            <a:extLst>
              <a:ext uri="{FF2B5EF4-FFF2-40B4-BE49-F238E27FC236}">
                <a16:creationId xmlns:a16="http://schemas.microsoft.com/office/drawing/2014/main" id="{8BE2E88B-E9A3-F44D-9257-5A4128388835}"/>
              </a:ext>
            </a:extLst>
          </p:cNvPr>
          <p:cNvSpPr txBox="1"/>
          <p:nvPr/>
        </p:nvSpPr>
        <p:spPr>
          <a:xfrm>
            <a:off x="2397760" y="5060948"/>
            <a:ext cx="6096000" cy="341632"/>
          </a:xfrm>
          <a:prstGeom prst="rect">
            <a:avLst/>
          </a:prstGeom>
          <a:noFill/>
        </p:spPr>
        <p:txBody>
          <a:bodyPr wrap="square">
            <a:spAutoFit/>
          </a:bodyPr>
          <a:lstStyle/>
          <a:p>
            <a:pPr marL="228600" indent="-228600" algn="l" rtl="0" eaLnBrk="1" latinLnBrk="0" hangingPunct="1">
              <a:lnSpc>
                <a:spcPct val="90000"/>
              </a:lnSpc>
              <a:spcBef>
                <a:spcPts val="1000"/>
              </a:spcBef>
              <a:spcAft>
                <a:spcPts val="0"/>
              </a:spcAft>
            </a:pPr>
            <a:endParaRPr lang="es-ES">
              <a:effectLst/>
            </a:endParaRPr>
          </a:p>
        </p:txBody>
      </p:sp>
      <p:graphicFrame>
        <p:nvGraphicFramePr>
          <p:cNvPr id="29" name="Marcador de contenido 2">
            <a:extLst>
              <a:ext uri="{FF2B5EF4-FFF2-40B4-BE49-F238E27FC236}">
                <a16:creationId xmlns:a16="http://schemas.microsoft.com/office/drawing/2014/main" id="{C9F8068D-06FA-42FC-99E0-AE725D3E603C}"/>
              </a:ext>
            </a:extLst>
          </p:cNvPr>
          <p:cNvGraphicFramePr>
            <a:graphicFrameLocks noGrp="1"/>
          </p:cNvGraphicFramePr>
          <p:nvPr>
            <p:ph idx="1"/>
            <p:extLst>
              <p:ext uri="{D42A27DB-BD31-4B8C-83A1-F6EECF244321}">
                <p14:modId xmlns:p14="http://schemas.microsoft.com/office/powerpoint/2010/main" val="1221827619"/>
              </p:ext>
            </p:extLst>
          </p:nvPr>
        </p:nvGraphicFramePr>
        <p:xfrm>
          <a:off x="646113" y="2052918"/>
          <a:ext cx="4165146" cy="41954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16456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BC35EC8C-0364-4125-8001-96163B6FBB52}"/>
              </a:ext>
            </a:extLst>
          </p:cNvPr>
          <p:cNvSpPr>
            <a:spLocks noGrp="1"/>
          </p:cNvSpPr>
          <p:nvPr>
            <p:ph type="title"/>
          </p:nvPr>
        </p:nvSpPr>
        <p:spPr>
          <a:xfrm>
            <a:off x="8210623" y="1447800"/>
            <a:ext cx="3333676" cy="3096987"/>
          </a:xfrm>
        </p:spPr>
        <p:txBody>
          <a:bodyPr vert="horz" lIns="91440" tIns="45720" rIns="91440" bIns="45720" rtlCol="0" anchor="b">
            <a:normAutofit/>
          </a:bodyPr>
          <a:lstStyle/>
          <a:p>
            <a:pPr>
              <a:lnSpc>
                <a:spcPct val="90000"/>
              </a:lnSpc>
            </a:pPr>
            <a:r>
              <a:rPr lang="en-US" sz="3800" dirty="0"/>
              <a:t>4 </a:t>
            </a:r>
            <a:r>
              <a:rPr lang="en-US" sz="3800" dirty="0" err="1"/>
              <a:t>Derivadas</a:t>
            </a:r>
            <a:r>
              <a:rPr lang="en-US" sz="3800" dirty="0"/>
              <a:t> para </a:t>
            </a:r>
            <a:r>
              <a:rPr lang="en-US" sz="3800" dirty="0" err="1"/>
              <a:t>el</a:t>
            </a:r>
            <a:r>
              <a:rPr lang="en-US" sz="3800" dirty="0"/>
              <a:t> </a:t>
            </a:r>
            <a:r>
              <a:rPr lang="en-US" sz="3800" dirty="0" err="1"/>
              <a:t>cálculo</a:t>
            </a:r>
            <a:r>
              <a:rPr lang="en-US" sz="3800" dirty="0"/>
              <a:t> del </a:t>
            </a:r>
            <a:r>
              <a:rPr lang="en-US" sz="3800" dirty="0" err="1"/>
              <a:t>descenso</a:t>
            </a:r>
            <a:r>
              <a:rPr lang="en-US" sz="3800" dirty="0"/>
              <a:t> del </a:t>
            </a:r>
            <a:r>
              <a:rPr lang="en-US" sz="3800" dirty="0" err="1"/>
              <a:t>gradiente</a:t>
            </a:r>
            <a:r>
              <a:rPr lang="en-US" sz="3800" dirty="0"/>
              <a:t>.</a:t>
            </a:r>
          </a:p>
        </p:txBody>
      </p:sp>
      <p:sp>
        <p:nvSpPr>
          <p:cNvPr id="22" name="Freeform: Shape 21">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4" name="Marcador de contenido 3" descr="Texto&#10;&#10;Descripción generada automáticamente">
            <a:extLst>
              <a:ext uri="{FF2B5EF4-FFF2-40B4-BE49-F238E27FC236}">
                <a16:creationId xmlns:a16="http://schemas.microsoft.com/office/drawing/2014/main" id="{9AAC7B90-058E-4463-BBB5-192CB453697A}"/>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4224482" y="4541839"/>
            <a:ext cx="3239199" cy="2086110"/>
          </a:xfrm>
          <a:prstGeom prst="rect">
            <a:avLst/>
          </a:prstGeom>
          <a:effectLst/>
        </p:spPr>
      </p:pic>
      <p:sp>
        <p:nvSpPr>
          <p:cNvPr id="24"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3" name="Imagen 12" descr="Imagen que contiene texto, pared&#10;&#10;Descripción generada automáticamente">
            <a:extLst>
              <a:ext uri="{FF2B5EF4-FFF2-40B4-BE49-F238E27FC236}">
                <a16:creationId xmlns:a16="http://schemas.microsoft.com/office/drawing/2014/main" id="{C033B2A5-4C1A-4FA3-BA3F-6A0EEF45573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71126" y="120793"/>
            <a:ext cx="3366353" cy="1966106"/>
          </a:xfrm>
          <a:prstGeom prst="rect">
            <a:avLst/>
          </a:prstGeom>
        </p:spPr>
      </p:pic>
      <p:pic>
        <p:nvPicPr>
          <p:cNvPr id="15" name="Imagen 14" descr="Imagen que contiene texto, pizarra&#10;&#10;Descripción generada automáticamente">
            <a:extLst>
              <a:ext uri="{FF2B5EF4-FFF2-40B4-BE49-F238E27FC236}">
                <a16:creationId xmlns:a16="http://schemas.microsoft.com/office/drawing/2014/main" id="{A83764A2-A7A0-4C48-BBD2-4CDF5C13BA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412" y="2254658"/>
            <a:ext cx="2000250" cy="1962150"/>
          </a:xfrm>
          <a:prstGeom prst="rect">
            <a:avLst/>
          </a:prstGeom>
        </p:spPr>
      </p:pic>
      <p:pic>
        <p:nvPicPr>
          <p:cNvPr id="19" name="Imagen 18" descr="Imagen que contiene texto, pizarra&#10;&#10;Descripción generada automáticamente">
            <a:extLst>
              <a:ext uri="{FF2B5EF4-FFF2-40B4-BE49-F238E27FC236}">
                <a16:creationId xmlns:a16="http://schemas.microsoft.com/office/drawing/2014/main" id="{5BEF724D-F7CC-4DA7-8984-30A5A869F9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01940" y="2281161"/>
            <a:ext cx="1841500" cy="1962150"/>
          </a:xfrm>
          <a:prstGeom prst="rect">
            <a:avLst/>
          </a:prstGeom>
        </p:spPr>
      </p:pic>
      <p:pic>
        <p:nvPicPr>
          <p:cNvPr id="21" name="Imagen 20" descr="Imagen que contiene pizarra&#10;&#10;Descripción generada automáticamente">
            <a:extLst>
              <a:ext uri="{FF2B5EF4-FFF2-40B4-BE49-F238E27FC236}">
                <a16:creationId xmlns:a16="http://schemas.microsoft.com/office/drawing/2014/main" id="{713E65AE-3575-4BD7-A78B-B2CD1B72B8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8824" y="2319261"/>
            <a:ext cx="1938655" cy="1924050"/>
          </a:xfrm>
          <a:prstGeom prst="rect">
            <a:avLst/>
          </a:prstGeom>
        </p:spPr>
      </p:pic>
      <p:pic>
        <p:nvPicPr>
          <p:cNvPr id="23" name="Imagen 22" descr="Imagen que contiene texto, pared, marcador&#10;&#10;Descripción generada automáticamente">
            <a:extLst>
              <a:ext uri="{FF2B5EF4-FFF2-40B4-BE49-F238E27FC236}">
                <a16:creationId xmlns:a16="http://schemas.microsoft.com/office/drawing/2014/main" id="{10E107A4-2249-42D5-8650-95F4930BAC2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576" y="4541839"/>
            <a:ext cx="3997450" cy="2086110"/>
          </a:xfrm>
          <a:prstGeom prst="rect">
            <a:avLst/>
          </a:prstGeom>
        </p:spPr>
      </p:pic>
      <p:pic>
        <p:nvPicPr>
          <p:cNvPr id="26" name="Imagen 25">
            <a:extLst>
              <a:ext uri="{FF2B5EF4-FFF2-40B4-BE49-F238E27FC236}">
                <a16:creationId xmlns:a16="http://schemas.microsoft.com/office/drawing/2014/main" id="{79489FD9-3934-4DDF-8BD3-50C2329B9F8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020" y="107459"/>
            <a:ext cx="3561904" cy="2033253"/>
          </a:xfrm>
          <a:prstGeom prst="rect">
            <a:avLst/>
          </a:prstGeom>
        </p:spPr>
      </p:pic>
    </p:spTree>
    <p:extLst>
      <p:ext uri="{BB962C8B-B14F-4D97-AF65-F5344CB8AC3E}">
        <p14:creationId xmlns:p14="http://schemas.microsoft.com/office/powerpoint/2010/main" val="36462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8FD3C03A-17F6-4313-9751-8F4EFA6E8D6F}"/>
              </a:ext>
            </a:extLst>
          </p:cNvPr>
          <p:cNvSpPr>
            <a:spLocks noGrp="1"/>
          </p:cNvSpPr>
          <p:nvPr>
            <p:ph type="title"/>
          </p:nvPr>
        </p:nvSpPr>
        <p:spPr>
          <a:xfrm>
            <a:off x="8210623" y="1447800"/>
            <a:ext cx="3333676" cy="3096987"/>
          </a:xfrm>
        </p:spPr>
        <p:txBody>
          <a:bodyPr vert="horz" lIns="91440" tIns="45720" rIns="91440" bIns="45720" rtlCol="0" anchor="b">
            <a:normAutofit fontScale="90000"/>
          </a:bodyPr>
          <a:lstStyle/>
          <a:p>
            <a:r>
              <a:rPr lang="en-US" sz="5400" dirty="0"/>
              <a:t>Conclusion de </a:t>
            </a:r>
            <a:r>
              <a:rPr lang="en-US" sz="5400" dirty="0" err="1"/>
              <a:t>como</a:t>
            </a:r>
            <a:r>
              <a:rPr lang="en-US" sz="5400" dirty="0"/>
              <a:t> </a:t>
            </a:r>
            <a:r>
              <a:rPr lang="en-US" sz="5400" dirty="0" err="1"/>
              <a:t>funciona</a:t>
            </a:r>
            <a:r>
              <a:rPr lang="en-US" sz="5400" dirty="0"/>
              <a:t> una red neuronal.</a:t>
            </a:r>
          </a:p>
        </p:txBody>
      </p:sp>
      <p:sp>
        <p:nvSpPr>
          <p:cNvPr id="23" name="Freeform: Shape 22">
            <a:extLst>
              <a:ext uri="{FF2B5EF4-FFF2-40B4-BE49-F238E27FC236}">
                <a16:creationId xmlns:a16="http://schemas.microsoft.com/office/drawing/2014/main" id="{9484639B-D130-4FDF-9889-EA88D8CC9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4" name="Imagen 4" descr="Gráfico, Gráfico de dispersión&#10;&#10;Descripción generada automáticamente">
            <a:extLst>
              <a:ext uri="{FF2B5EF4-FFF2-40B4-BE49-F238E27FC236}">
                <a16:creationId xmlns:a16="http://schemas.microsoft.com/office/drawing/2014/main" id="{B2A3EE56-00D7-4B44-83EF-382CB27889E4}"/>
              </a:ext>
            </a:extLst>
          </p:cNvPr>
          <p:cNvPicPr>
            <a:picLocks noGrp="1" noChangeAspect="1"/>
          </p:cNvPicPr>
          <p:nvPr>
            <p:ph idx="1"/>
          </p:nvPr>
        </p:nvPicPr>
        <p:blipFill>
          <a:blip r:embed="rId8"/>
          <a:stretch>
            <a:fillRect/>
          </a:stretch>
        </p:blipFill>
        <p:spPr>
          <a:xfrm>
            <a:off x="643853" y="970278"/>
            <a:ext cx="3038347" cy="2013507"/>
          </a:xfrm>
          <a:prstGeom prst="rect">
            <a:avLst/>
          </a:prstGeom>
          <a:effectLst/>
        </p:spPr>
      </p:pic>
      <p:pic>
        <p:nvPicPr>
          <p:cNvPr id="5" name="Imagen 4" descr="Gráfico, Gráfico de superficie&#10;&#10;Descripción generada automáticamente">
            <a:extLst>
              <a:ext uri="{FF2B5EF4-FFF2-40B4-BE49-F238E27FC236}">
                <a16:creationId xmlns:a16="http://schemas.microsoft.com/office/drawing/2014/main" id="{0128E658-3B0C-42DE-91CF-CF19E6F3DD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6168" y="1152880"/>
            <a:ext cx="3038347" cy="1648303"/>
          </a:xfrm>
          <a:prstGeom prst="rect">
            <a:avLst/>
          </a:prstGeom>
          <a:effectLst/>
        </p:spPr>
      </p:pic>
      <p:sp>
        <p:nvSpPr>
          <p:cNvPr id="25" name="Freeform 31">
            <a:extLst>
              <a:ext uri="{FF2B5EF4-FFF2-40B4-BE49-F238E27FC236}">
                <a16:creationId xmlns:a16="http://schemas.microsoft.com/office/drawing/2014/main" id="{1EBB90A2-2B0A-4F80-8F25-040334065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Imagen 5" descr="Gráfico, Gráfico de líneas&#10;&#10;Descripción generada automáticamente">
            <a:extLst>
              <a:ext uri="{FF2B5EF4-FFF2-40B4-BE49-F238E27FC236}">
                <a16:creationId xmlns:a16="http://schemas.microsoft.com/office/drawing/2014/main" id="{D9F1417C-6F9C-4794-8552-10AB0D057629}"/>
              </a:ext>
            </a:extLst>
          </p:cNvPr>
          <p:cNvPicPr>
            <a:picLocks noChangeAspect="1"/>
          </p:cNvPicPr>
          <p:nvPr/>
        </p:nvPicPr>
        <p:blipFill>
          <a:blip r:embed="rId10"/>
          <a:stretch>
            <a:fillRect/>
          </a:stretch>
        </p:blipFill>
        <p:spPr>
          <a:xfrm>
            <a:off x="1288512" y="3501360"/>
            <a:ext cx="4981346" cy="2658666"/>
          </a:xfrm>
          <a:prstGeom prst="rect">
            <a:avLst/>
          </a:prstGeom>
          <a:effectLst/>
        </p:spPr>
      </p:pic>
    </p:spTree>
    <p:extLst>
      <p:ext uri="{BB962C8B-B14F-4D97-AF65-F5344CB8AC3E}">
        <p14:creationId xmlns:p14="http://schemas.microsoft.com/office/powerpoint/2010/main" val="3636581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6DBF1-37E0-624F-A472-E5645130B6C5}"/>
              </a:ext>
            </a:extLst>
          </p:cNvPr>
          <p:cNvSpPr>
            <a:spLocks noGrp="1"/>
          </p:cNvSpPr>
          <p:nvPr>
            <p:ph type="title"/>
          </p:nvPr>
        </p:nvSpPr>
        <p:spPr>
          <a:xfrm>
            <a:off x="646112" y="452718"/>
            <a:ext cx="4165580" cy="1400530"/>
          </a:xfrm>
        </p:spPr>
        <p:txBody>
          <a:bodyPr>
            <a:normAutofit/>
          </a:bodyPr>
          <a:lstStyle/>
          <a:p>
            <a:pPr>
              <a:lnSpc>
                <a:spcPct val="90000"/>
              </a:lnSpc>
            </a:pPr>
            <a:r>
              <a:rPr lang="es-ES" sz="2300"/>
              <a:t>Función de activación tangente hiperbólica.</a:t>
            </a:r>
            <a:endParaRPr lang="es-ES" sz="2300" dirty="0"/>
          </a:p>
        </p:txBody>
      </p:sp>
      <p:sp>
        <p:nvSpPr>
          <p:cNvPr id="35" name="Freeform: Shape 37">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7"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2" name="Rectangle 41">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uadroTexto 6">
            <a:extLst>
              <a:ext uri="{FF2B5EF4-FFF2-40B4-BE49-F238E27FC236}">
                <a16:creationId xmlns:a16="http://schemas.microsoft.com/office/drawing/2014/main" id="{8BE2E88B-E9A3-F44D-9257-5A4128388835}"/>
              </a:ext>
            </a:extLst>
          </p:cNvPr>
          <p:cNvSpPr txBox="1"/>
          <p:nvPr/>
        </p:nvSpPr>
        <p:spPr>
          <a:xfrm>
            <a:off x="2397760" y="5060948"/>
            <a:ext cx="6096000" cy="341632"/>
          </a:xfrm>
          <a:prstGeom prst="rect">
            <a:avLst/>
          </a:prstGeom>
          <a:noFill/>
        </p:spPr>
        <p:txBody>
          <a:bodyPr wrap="square">
            <a:spAutoFit/>
          </a:bodyPr>
          <a:lstStyle/>
          <a:p>
            <a:pPr marL="228600" indent="-228600" algn="l" rtl="0" eaLnBrk="1" latinLnBrk="0" hangingPunct="1">
              <a:lnSpc>
                <a:spcPct val="90000"/>
              </a:lnSpc>
              <a:spcBef>
                <a:spcPts val="1000"/>
              </a:spcBef>
              <a:spcAft>
                <a:spcPts val="0"/>
              </a:spcAft>
            </a:pPr>
            <a:endParaRPr lang="es-ES">
              <a:effectLst/>
            </a:endParaRPr>
          </a:p>
        </p:txBody>
      </p:sp>
      <p:graphicFrame>
        <p:nvGraphicFramePr>
          <p:cNvPr id="29" name="Marcador de contenido 2">
            <a:extLst>
              <a:ext uri="{FF2B5EF4-FFF2-40B4-BE49-F238E27FC236}">
                <a16:creationId xmlns:a16="http://schemas.microsoft.com/office/drawing/2014/main" id="{C9F8068D-06FA-42FC-99E0-AE725D3E603C}"/>
              </a:ext>
            </a:extLst>
          </p:cNvPr>
          <p:cNvGraphicFramePr>
            <a:graphicFrameLocks noGrp="1"/>
          </p:cNvGraphicFramePr>
          <p:nvPr>
            <p:ph idx="1"/>
            <p:extLst>
              <p:ext uri="{D42A27DB-BD31-4B8C-83A1-F6EECF244321}">
                <p14:modId xmlns:p14="http://schemas.microsoft.com/office/powerpoint/2010/main" val="2218159374"/>
              </p:ext>
            </p:extLst>
          </p:nvPr>
        </p:nvGraphicFramePr>
        <p:xfrm>
          <a:off x="646113" y="2052918"/>
          <a:ext cx="4165146"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Imagen 15">
            <a:extLst>
              <a:ext uri="{FF2B5EF4-FFF2-40B4-BE49-F238E27FC236}">
                <a16:creationId xmlns:a16="http://schemas.microsoft.com/office/drawing/2014/main" id="{9FDE2BCC-B99B-422A-90D3-64FEE820B04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51128" y="5332523"/>
            <a:ext cx="1905000" cy="655320"/>
          </a:xfrm>
          <a:prstGeom prst="rect">
            <a:avLst/>
          </a:prstGeom>
          <a:noFill/>
          <a:ln>
            <a:noFill/>
          </a:ln>
        </p:spPr>
      </p:pic>
      <p:pic>
        <p:nvPicPr>
          <p:cNvPr id="13" name="Imagen 12" descr="Forma&#10;&#10;Descripción generada automáticamente">
            <a:extLst>
              <a:ext uri="{FF2B5EF4-FFF2-40B4-BE49-F238E27FC236}">
                <a16:creationId xmlns:a16="http://schemas.microsoft.com/office/drawing/2014/main" id="{2B2CBA7F-0DD3-47DC-B1F4-6D9CB7AB4B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65319" y="2869995"/>
            <a:ext cx="4470549" cy="2462527"/>
          </a:xfrm>
          <a:prstGeom prst="rect">
            <a:avLst/>
          </a:prstGeom>
        </p:spPr>
      </p:pic>
      <p:pic>
        <p:nvPicPr>
          <p:cNvPr id="10" name="Imagen 9" descr="Diagrama, Esquemático&#10;&#10;Descripción generada automáticamente">
            <a:extLst>
              <a:ext uri="{FF2B5EF4-FFF2-40B4-BE49-F238E27FC236}">
                <a16:creationId xmlns:a16="http://schemas.microsoft.com/office/drawing/2014/main" id="{A7CA5817-3BA6-4519-91F3-BB1D6D669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8510" y="249382"/>
            <a:ext cx="3803938" cy="2565334"/>
          </a:xfrm>
          <a:prstGeom prst="rect">
            <a:avLst/>
          </a:prstGeom>
        </p:spPr>
      </p:pic>
    </p:spTree>
    <p:extLst>
      <p:ext uri="{BB962C8B-B14F-4D97-AF65-F5344CB8AC3E}">
        <p14:creationId xmlns:p14="http://schemas.microsoft.com/office/powerpoint/2010/main" val="3236547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6DBF1-37E0-624F-A472-E5645130B6C5}"/>
              </a:ext>
            </a:extLst>
          </p:cNvPr>
          <p:cNvSpPr>
            <a:spLocks noGrp="1"/>
          </p:cNvSpPr>
          <p:nvPr>
            <p:ph type="title"/>
          </p:nvPr>
        </p:nvSpPr>
        <p:spPr>
          <a:xfrm>
            <a:off x="646112" y="452717"/>
            <a:ext cx="3106369" cy="5771103"/>
          </a:xfrm>
        </p:spPr>
        <p:txBody>
          <a:bodyPr anchor="ctr">
            <a:normAutofit/>
          </a:bodyPr>
          <a:lstStyle/>
          <a:p>
            <a:r>
              <a:rPr lang="es-ES" sz="2600"/>
              <a:t>Implementación del Robot.</a:t>
            </a:r>
          </a:p>
        </p:txBody>
      </p:sp>
      <p:sp>
        <p:nvSpPr>
          <p:cNvPr id="34" name="Freeform: Shape 33">
            <a:extLst>
              <a:ext uri="{FF2B5EF4-FFF2-40B4-BE49-F238E27FC236}">
                <a16:creationId xmlns:a16="http://schemas.microsoft.com/office/drawing/2014/main" id="{C1F14317-24FC-44BE-B405-C263D54B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6" name="Freeform 26">
            <a:extLst>
              <a:ext uri="{FF2B5EF4-FFF2-40B4-BE49-F238E27FC236}">
                <a16:creationId xmlns:a16="http://schemas.microsoft.com/office/drawing/2014/main" id="{644548FD-83FE-451E-BA5F-E79BE646F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8" name="Rectangle 37">
            <a:extLst>
              <a:ext uri="{FF2B5EF4-FFF2-40B4-BE49-F238E27FC236}">
                <a16:creationId xmlns:a16="http://schemas.microsoft.com/office/drawing/2014/main" id="{21B59CC8-2D2F-4A1C-B840-39DC2414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1" name="Imagen 10" descr="La cara de un micrófono&#10;&#10;Descripción generada automáticamente con confianza baja">
            <a:extLst>
              <a:ext uri="{FF2B5EF4-FFF2-40B4-BE49-F238E27FC236}">
                <a16:creationId xmlns:a16="http://schemas.microsoft.com/office/drawing/2014/main" id="{213DEE5F-477C-4837-99D1-98D8B1F96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452" y="1551546"/>
            <a:ext cx="1508760" cy="1508760"/>
          </a:xfrm>
          <a:prstGeom prst="rect">
            <a:avLst/>
          </a:prstGeom>
          <a:effectLst/>
        </p:spPr>
      </p:pic>
      <p:pic>
        <p:nvPicPr>
          <p:cNvPr id="8" name="Imagen 7" descr="Imagen que contiene lego, juguete, tabla, pequeño&#10;&#10;Descripción generada automáticamente">
            <a:extLst>
              <a:ext uri="{FF2B5EF4-FFF2-40B4-BE49-F238E27FC236}">
                <a16:creationId xmlns:a16="http://schemas.microsoft.com/office/drawing/2014/main" id="{BD5FEEB4-414C-4F59-90A1-32E6D05E6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5350" y="1670361"/>
            <a:ext cx="1508760" cy="1271130"/>
          </a:xfrm>
          <a:prstGeom prst="rect">
            <a:avLst/>
          </a:prstGeom>
          <a:effectLst/>
        </p:spPr>
      </p:pic>
      <p:pic>
        <p:nvPicPr>
          <p:cNvPr id="4" name="Imagen 3" descr="Un dibujo de una persona&#10;&#10;Descripción generada automáticamente con confianza baja">
            <a:extLst>
              <a:ext uri="{FF2B5EF4-FFF2-40B4-BE49-F238E27FC236}">
                <a16:creationId xmlns:a16="http://schemas.microsoft.com/office/drawing/2014/main" id="{22E527F1-ED16-4D52-BF03-0477B5C139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3781" y="1740141"/>
            <a:ext cx="1508760" cy="1131570"/>
          </a:xfrm>
          <a:prstGeom prst="rect">
            <a:avLst/>
          </a:prstGeom>
          <a:effectLst/>
        </p:spPr>
      </p:pic>
      <p:pic>
        <p:nvPicPr>
          <p:cNvPr id="15" name="Imagen 14" descr="Imagen que contiene electrónica, circuito&#10;&#10;Descripción generada automáticamente">
            <a:extLst>
              <a:ext uri="{FF2B5EF4-FFF2-40B4-BE49-F238E27FC236}">
                <a16:creationId xmlns:a16="http://schemas.microsoft.com/office/drawing/2014/main" id="{3BCB3221-7733-44D4-9709-B896F723F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0417968" y="1551546"/>
            <a:ext cx="743063" cy="1508760"/>
          </a:xfrm>
          <a:prstGeom prst="rect">
            <a:avLst/>
          </a:prstGeom>
          <a:effectLst/>
        </p:spPr>
      </p:pic>
      <p:sp>
        <p:nvSpPr>
          <p:cNvPr id="7" name="CuadroTexto 6">
            <a:extLst>
              <a:ext uri="{FF2B5EF4-FFF2-40B4-BE49-F238E27FC236}">
                <a16:creationId xmlns:a16="http://schemas.microsoft.com/office/drawing/2014/main" id="{8BE2E88B-E9A3-F44D-9257-5A4128388835}"/>
              </a:ext>
            </a:extLst>
          </p:cNvPr>
          <p:cNvSpPr txBox="1"/>
          <p:nvPr/>
        </p:nvSpPr>
        <p:spPr>
          <a:xfrm>
            <a:off x="2397760" y="5060948"/>
            <a:ext cx="6096000" cy="341632"/>
          </a:xfrm>
          <a:prstGeom prst="rect">
            <a:avLst/>
          </a:prstGeom>
          <a:noFill/>
        </p:spPr>
        <p:txBody>
          <a:bodyPr wrap="square">
            <a:spAutoFit/>
          </a:bodyPr>
          <a:lstStyle/>
          <a:p>
            <a:pPr marL="228600" indent="-228600" algn="l" rtl="0" eaLnBrk="1" latinLnBrk="0" hangingPunct="1">
              <a:lnSpc>
                <a:spcPct val="90000"/>
              </a:lnSpc>
              <a:spcBef>
                <a:spcPts val="1000"/>
              </a:spcBef>
              <a:spcAft>
                <a:spcPts val="0"/>
              </a:spcAft>
            </a:pPr>
            <a:endParaRPr lang="es-ES">
              <a:effectLst/>
            </a:endParaRPr>
          </a:p>
        </p:txBody>
      </p:sp>
      <p:graphicFrame>
        <p:nvGraphicFramePr>
          <p:cNvPr id="29" name="Marcador de contenido 2">
            <a:extLst>
              <a:ext uri="{FF2B5EF4-FFF2-40B4-BE49-F238E27FC236}">
                <a16:creationId xmlns:a16="http://schemas.microsoft.com/office/drawing/2014/main" id="{C9F8068D-06FA-42FC-99E0-AE725D3E603C}"/>
              </a:ext>
            </a:extLst>
          </p:cNvPr>
          <p:cNvGraphicFramePr>
            <a:graphicFrameLocks noGrp="1"/>
          </p:cNvGraphicFramePr>
          <p:nvPr>
            <p:ph idx="1"/>
            <p:extLst>
              <p:ext uri="{D42A27DB-BD31-4B8C-83A1-F6EECF244321}">
                <p14:modId xmlns:p14="http://schemas.microsoft.com/office/powerpoint/2010/main" val="798496037"/>
              </p:ext>
            </p:extLst>
          </p:nvPr>
        </p:nvGraphicFramePr>
        <p:xfrm>
          <a:off x="5052823" y="3573750"/>
          <a:ext cx="6491057" cy="2674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334296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C1C5FAD8D4649439FD3500B41759E15" ma:contentTypeVersion="9" ma:contentTypeDescription="Crear nuevo documento." ma:contentTypeScope="" ma:versionID="e9cc8de5c23f28a332a91449425e0c5f">
  <xsd:schema xmlns:xsd="http://www.w3.org/2001/XMLSchema" xmlns:xs="http://www.w3.org/2001/XMLSchema" xmlns:p="http://schemas.microsoft.com/office/2006/metadata/properties" xmlns:ns3="0cdd5918-b2a6-4360-992b-4c198429fc12" xmlns:ns4="911f4267-2dca-4c9a-b5e3-052aa9beece6" targetNamespace="http://schemas.microsoft.com/office/2006/metadata/properties" ma:root="true" ma:fieldsID="5850e0ed5aea7f6bc42430873214a121" ns3:_="" ns4:_="">
    <xsd:import namespace="0cdd5918-b2a6-4360-992b-4c198429fc12"/>
    <xsd:import namespace="911f4267-2dca-4c9a-b5e3-052aa9beece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dd5918-b2a6-4360-992b-4c198429fc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1f4267-2dca-4c9a-b5e3-052aa9beece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853F71-1F83-441D-BC0E-A3C0713AF29C}">
  <ds:schemaRefs>
    <ds:schemaRef ds:uri="http://schemas.microsoft.com/sharepoint/v3/contenttype/forms"/>
  </ds:schemaRefs>
</ds:datastoreItem>
</file>

<file path=customXml/itemProps2.xml><?xml version="1.0" encoding="utf-8"?>
<ds:datastoreItem xmlns:ds="http://schemas.openxmlformats.org/officeDocument/2006/customXml" ds:itemID="{1B3F8DCD-E7E9-4795-AC63-303920536204}">
  <ds:schemaRefs>
    <ds:schemaRef ds:uri="http://schemas.microsoft.com/office/2006/metadata/contentType"/>
    <ds:schemaRef ds:uri="http://schemas.microsoft.com/office/2006/metadata/properties/metaAttributes"/>
    <ds:schemaRef ds:uri="http://www.w3.org/2000/xmlns/"/>
    <ds:schemaRef ds:uri="http://www.w3.org/2001/XMLSchema"/>
    <ds:schemaRef ds:uri="0cdd5918-b2a6-4360-992b-4c198429fc12"/>
    <ds:schemaRef ds:uri="911f4267-2dca-4c9a-b5e3-052aa9beece6"/>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EF17CC-EB28-4869-91A9-DA7D3E3286CB}">
  <ds:schemaRefs>
    <ds:schemaRef ds:uri="http://www.w3.org/XML/1998/namespace"/>
    <ds:schemaRef ds:uri="http://schemas.microsoft.com/office/infopath/2007/PartnerControls"/>
    <ds:schemaRef ds:uri="http://purl.org/dc/terms/"/>
    <ds:schemaRef ds:uri="911f4267-2dca-4c9a-b5e3-052aa9beece6"/>
    <ds:schemaRef ds:uri="http://schemas.microsoft.com/office/2006/documentManagement/types"/>
    <ds:schemaRef ds:uri="http://schemas.openxmlformats.org/package/2006/metadata/core-properties"/>
    <ds:schemaRef ds:uri="http://purl.org/dc/elements/1.1/"/>
    <ds:schemaRef ds:uri="0cdd5918-b2a6-4360-992b-4c198429fc12"/>
    <ds:schemaRef ds:uri="http://purl.org/dc/dcmityp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Ion</Template>
  <TotalTime>2310</TotalTime>
  <Words>2675</Words>
  <Application>Microsoft Office PowerPoint</Application>
  <PresentationFormat>Panorámica</PresentationFormat>
  <Paragraphs>126</Paragraphs>
  <Slides>15</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Century Gothic</vt:lpstr>
      <vt:lpstr>Wingdings 3</vt:lpstr>
      <vt:lpstr>Ion</vt:lpstr>
      <vt:lpstr>Conceptualización implementación y Desarrollo de un coche autónomo desde cero mediante machine learning.</vt:lpstr>
      <vt:lpstr>Objetivos del Proyecto.</vt:lpstr>
      <vt:lpstr>Que es una red neuronal?</vt:lpstr>
      <vt:lpstr>Como Funciona  FordwardProgation.</vt:lpstr>
      <vt:lpstr>Como Funciona el Descenso del Gradiente y el algoritmo BackPropagation.</vt:lpstr>
      <vt:lpstr>4 Derivadas para el cálculo del descenso del gradiente.</vt:lpstr>
      <vt:lpstr>Conclusion de como funciona una red neuronal.</vt:lpstr>
      <vt:lpstr>Función de activación tangente hiperbólica.</vt:lpstr>
      <vt:lpstr>Implementación del Robot.</vt:lpstr>
      <vt:lpstr>Diseño de la placa de potencia para controlar los motores.</vt:lpstr>
      <vt:lpstr>Entrenando a la red neuronal.</vt:lpstr>
      <vt:lpstr>Simulación de instinto con condicionales.</vt:lpstr>
      <vt:lpstr>Programando en Arduino.</vt:lpstr>
      <vt:lpstr>Técnica de Inferencia.</vt:lpstr>
      <vt:lpstr>Resumen y 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en forma de coche controlado mediante machine learning.</dc:title>
  <dc:creator>IVAN JOSE BADENES VILLENA</dc:creator>
  <cp:lastModifiedBy>IVAN JOSE BADENES VILLENA</cp:lastModifiedBy>
  <cp:revision>121</cp:revision>
  <dcterms:created xsi:type="dcterms:W3CDTF">2021-10-15T13:27:41Z</dcterms:created>
  <dcterms:modified xsi:type="dcterms:W3CDTF">2021-11-12T13:35:43Z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0x010100CC1C5FAD8D4649439FD3500B41759E15</vt:lpwstr>
  </property>
</Properties>
</file>